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12" r:id="rId2"/>
    <p:sldId id="314" r:id="rId3"/>
    <p:sldId id="364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411" r:id="rId97"/>
    <p:sldId id="412" r:id="rId98"/>
  </p:sldIdLst>
  <p:sldSz cx="12192000" cy="6858000"/>
  <p:notesSz cx="6858000" cy="9144000"/>
  <p:custDataLst>
    <p:tags r:id="rId10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2672" autoAdjust="0"/>
  </p:normalViewPr>
  <p:slideViewPr>
    <p:cSldViewPr snapToGrid="0">
      <p:cViewPr varScale="1">
        <p:scale>
          <a:sx n="105" d="100"/>
          <a:sy n="105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  <a:pPr>
                <a:defRPr/>
              </a:pPr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94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6BEB-5AED-406D-B017-9E32D6571B50}" type="datetimeFigureOut">
              <a:rPr lang="zh-CN" altLang="en-US" smtClean="0"/>
              <a:pPr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1176B-E801-49FE-BD41-0877D978FA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  <a:pPr>
                <a:defRPr/>
              </a:pPr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594" indent="-228594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ags/tag-base.html" TargetMode="External"/><Relationship Id="rId2" Type="http://schemas.openxmlformats.org/officeDocument/2006/relationships/hyperlink" Target="http://www.runoob.com/tags/tag-titl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tags/tag-link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try.php?filename=tryhtml_headers" TargetMode="External"/><Relationship Id="rId7" Type="http://schemas.openxmlformats.org/officeDocument/2006/relationships/hyperlink" Target="http://www.runoob.com/try/try.php?filename=tryhtml_paragraphs" TargetMode="External"/><Relationship Id="rId2" Type="http://schemas.openxmlformats.org/officeDocument/2006/relationships/hyperlink" Target="http://www.runoob.com/html/html-heading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try/try.php?filename=tryhtml_poem" TargetMode="External"/><Relationship Id="rId5" Type="http://schemas.openxmlformats.org/officeDocument/2006/relationships/hyperlink" Target="http://www.runoob.com/html/html-paragraphs.html" TargetMode="External"/><Relationship Id="rId4" Type="http://schemas.openxmlformats.org/officeDocument/2006/relationships/hyperlink" Target="http://www.runoob.com/try/try.php?filename=tryhtml_h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runoob.com/try/try.php?filename=tryhtml_poe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runoob.com/html/html-formatt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unoob.com/tags/tag-caption.html" TargetMode="External"/><Relationship Id="rId13" Type="http://schemas.openxmlformats.org/officeDocument/2006/relationships/hyperlink" Target="http://www.runoob.com/tags/tag-tfoot.html" TargetMode="External"/><Relationship Id="rId3" Type="http://schemas.openxmlformats.org/officeDocument/2006/relationships/hyperlink" Target="http://www.runoob.com/html/html-images.html" TargetMode="External"/><Relationship Id="rId7" Type="http://schemas.openxmlformats.org/officeDocument/2006/relationships/hyperlink" Target="http://www.runoob.com/tags/tag-td.html" TargetMode="External"/><Relationship Id="rId12" Type="http://schemas.openxmlformats.org/officeDocument/2006/relationships/hyperlink" Target="http://www.runoob.com/tags/tag-tbody.html" TargetMode="External"/><Relationship Id="rId2" Type="http://schemas.openxmlformats.org/officeDocument/2006/relationships/hyperlink" Target="http://www.runoob.com/html/html-link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tags/tag-tr.html" TargetMode="External"/><Relationship Id="rId11" Type="http://schemas.openxmlformats.org/officeDocument/2006/relationships/hyperlink" Target="http://www.runoob.com/tags/tag-thead.html" TargetMode="External"/><Relationship Id="rId5" Type="http://schemas.openxmlformats.org/officeDocument/2006/relationships/hyperlink" Target="http://www.runoob.com/tags/tag-th.html" TargetMode="External"/><Relationship Id="rId10" Type="http://schemas.openxmlformats.org/officeDocument/2006/relationships/hyperlink" Target="http://www.runoob.com/tags/tag-col.html" TargetMode="External"/><Relationship Id="rId4" Type="http://schemas.openxmlformats.org/officeDocument/2006/relationships/hyperlink" Target="http://www.runoob.com/tags/tag-table.html" TargetMode="External"/><Relationship Id="rId9" Type="http://schemas.openxmlformats.org/officeDocument/2006/relationships/hyperlink" Target="http://www.runoob.com/tags/tag-colgroup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html/html-blocks.html" TargetMode="External"/><Relationship Id="rId2" Type="http://schemas.openxmlformats.org/officeDocument/2006/relationships/hyperlink" Target="http://www.runoob.com/html/html-list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runoob.com/html/html-forms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runoob.com/tags/att-input-type.html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unoob.com/try/try.php?filename=tryhtml_textarea" TargetMode="External"/><Relationship Id="rId3" Type="http://schemas.openxmlformats.org/officeDocument/2006/relationships/hyperlink" Target="http://www.runoob.com/try/try.php?filename=tryhtml_inputpassword" TargetMode="External"/><Relationship Id="rId7" Type="http://schemas.openxmlformats.org/officeDocument/2006/relationships/hyperlink" Target="http://www.runoob.com/try/try.php?filename=tryhtml_select3" TargetMode="External"/><Relationship Id="rId2" Type="http://schemas.openxmlformats.org/officeDocument/2006/relationships/hyperlink" Target="http://www.runoob.com/try/try.php?filename=tryhtml_inpu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try/try.php?filename=tryhtml_select2" TargetMode="External"/><Relationship Id="rId5" Type="http://schemas.openxmlformats.org/officeDocument/2006/relationships/hyperlink" Target="http://www.runoob.com/try/try.php?filename=tryhtml_checkbox" TargetMode="External"/><Relationship Id="rId4" Type="http://schemas.openxmlformats.org/officeDocument/2006/relationships/hyperlink" Target="http://www.runoob.com/try/try.php?filename=tryhtml_radio" TargetMode="External"/><Relationship Id="rId9" Type="http://schemas.openxmlformats.org/officeDocument/2006/relationships/hyperlink" Target="http://www.runoob.com/try/try.php?filename=tryhtml_butt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html/html-iframes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html/html5-svg.html" TargetMode="External"/><Relationship Id="rId2" Type="http://schemas.openxmlformats.org/officeDocument/2006/relationships/hyperlink" Target="http://www.runoob.com/html/html5-canva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html/html5-canvas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runoob.com/try/demo_source/demo_default.htm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unoob.com/html/html5-form-elements.html" TargetMode="External"/><Relationship Id="rId13" Type="http://schemas.openxmlformats.org/officeDocument/2006/relationships/hyperlink" Target="http://www.runoob.com/html/html5-app-cache.html" TargetMode="External"/><Relationship Id="rId3" Type="http://schemas.openxmlformats.org/officeDocument/2006/relationships/hyperlink" Target="http://www.runoob.com/html/html5-draganddrop.html" TargetMode="External"/><Relationship Id="rId7" Type="http://schemas.openxmlformats.org/officeDocument/2006/relationships/hyperlink" Target="http://www.runoob.com/html/html5-form-input-types.html" TargetMode="External"/><Relationship Id="rId12" Type="http://schemas.openxmlformats.org/officeDocument/2006/relationships/hyperlink" Target="http://www.runoob.com/html/html5-web-sql.html" TargetMode="External"/><Relationship Id="rId2" Type="http://schemas.openxmlformats.org/officeDocument/2006/relationships/hyperlink" Target="http://www.runoob.com/html/html5-mathml.html" TargetMode="External"/><Relationship Id="rId16" Type="http://schemas.openxmlformats.org/officeDocument/2006/relationships/hyperlink" Target="http://www.runoob.com/html/html5-websocket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html/html5-audio.html" TargetMode="External"/><Relationship Id="rId11" Type="http://schemas.openxmlformats.org/officeDocument/2006/relationships/hyperlink" Target="http://www.runoob.com/html/html5-webstorage.html" TargetMode="External"/><Relationship Id="rId5" Type="http://schemas.openxmlformats.org/officeDocument/2006/relationships/hyperlink" Target="http://www.runoob.com/html/html5-video.html" TargetMode="External"/><Relationship Id="rId15" Type="http://schemas.openxmlformats.org/officeDocument/2006/relationships/hyperlink" Target="http://www.runoob.com/html/html5-serversentevents.html" TargetMode="External"/><Relationship Id="rId10" Type="http://schemas.openxmlformats.org/officeDocument/2006/relationships/hyperlink" Target="http://www.runoob.com/html/html5-semantic-elements.html" TargetMode="External"/><Relationship Id="rId4" Type="http://schemas.openxmlformats.org/officeDocument/2006/relationships/hyperlink" Target="http://www.runoob.com/html/html5-geolocation.html" TargetMode="External"/><Relationship Id="rId9" Type="http://schemas.openxmlformats.org/officeDocument/2006/relationships/hyperlink" Target="http://www.runoob.com/html/html5-form-attributes.html" TargetMode="External"/><Relationship Id="rId14" Type="http://schemas.openxmlformats.org/officeDocument/2006/relationships/hyperlink" Target="http://www.runoob.com/html/html5-webworker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unoob.com/html/html5-semantic-elements.htm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runoob.com/html/html5-webstorag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try/try.php?filename=tryhtml5_webstorage_local_clickcoun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runoob.com/html/html5-web-sql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ry/demo_source/demo_default.htm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try.php?filename=ex2" TargetMode="External"/><Relationship Id="rId2" Type="http://schemas.openxmlformats.org/officeDocument/2006/relationships/hyperlink" Target="http://www.runoob.com/try/try.php?filename=ex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runoob.com/css/css-background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runoob.com/css/css-text.html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unoob.com/css/css-font.html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/css-table.html" TargetMode="External"/><Relationship Id="rId2" Type="http://schemas.openxmlformats.org/officeDocument/2006/relationships/hyperlink" Target="http://www.runoob.com/css/css-list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css/css-link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runoob.com/css/css-boxmodel.html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/css-id-class.html" TargetMode="External"/><Relationship Id="rId2" Type="http://schemas.openxmlformats.org/officeDocument/2006/relationships/hyperlink" Target="http://www.runoob.com/cssref/css-selector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try/try.php?filename=trycss_syntax_i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/css-combinators.html" TargetMode="External"/><Relationship Id="rId7" Type="http://schemas.openxmlformats.org/officeDocument/2006/relationships/hyperlink" Target="http://www.runoob.com/try/try.php?filename=trycss_sel_element_tilde" TargetMode="External"/><Relationship Id="rId2" Type="http://schemas.openxmlformats.org/officeDocument/2006/relationships/hyperlink" Target="http://www.runoob.com/cssref/css-selector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try/try.php?filename=trycss_sel_element_pluss" TargetMode="External"/><Relationship Id="rId5" Type="http://schemas.openxmlformats.org/officeDocument/2006/relationships/hyperlink" Target="http://www.runoob.com/try/try.php?filename=trycss_sel_element_gt" TargetMode="External"/><Relationship Id="rId4" Type="http://schemas.openxmlformats.org/officeDocument/2006/relationships/hyperlink" Target="http://www.runoob.com/try/try.php?filename=trycss_sel_element_elemen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/css-pseudo-elements.html" TargetMode="External"/><Relationship Id="rId2" Type="http://schemas.openxmlformats.org/officeDocument/2006/relationships/hyperlink" Target="http://www.runoob.com/css/css-pseudo-classe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try.php?filename=trycss_position_fixed" TargetMode="External"/><Relationship Id="rId2" Type="http://schemas.openxmlformats.org/officeDocument/2006/relationships/hyperlink" Target="http://www.runoob.com/css/css-position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unoob.com/try/try.php?filename=trycss_position_absolute" TargetMode="External"/><Relationship Id="rId4" Type="http://schemas.openxmlformats.org/officeDocument/2006/relationships/hyperlink" Target="http://www.runoob.com/try/try.php?filename=trycss_position_relativ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3/css3-border-radius.html" TargetMode="External"/><Relationship Id="rId2" Type="http://schemas.openxmlformats.org/officeDocument/2006/relationships/hyperlink" Target="http://www.runoob.com/css3/css3-border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css3/css3-fonts.html" TargetMode="External"/><Relationship Id="rId5" Type="http://schemas.openxmlformats.org/officeDocument/2006/relationships/hyperlink" Target="http://www.runoob.com/css3/css3-text-effects.html" TargetMode="External"/><Relationship Id="rId4" Type="http://schemas.openxmlformats.org/officeDocument/2006/relationships/hyperlink" Target="http://www.runoob.com/css3/css3-gradient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css3/css3-transitions.html" TargetMode="External"/><Relationship Id="rId2" Type="http://schemas.openxmlformats.org/officeDocument/2006/relationships/hyperlink" Target="http://www.runoob.com/css3/css3-2dtransform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css3/css3-animation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bootstrap/layoutit/" TargetMode="External"/><Relationship Id="rId2" Type="http://schemas.openxmlformats.org/officeDocument/2006/relationships/hyperlink" Target="http://www.runoob.com/bootstrap/bootstrap-tutorial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oundcss.com/getting-started" TargetMode="External"/><Relationship Id="rId5" Type="http://schemas.openxmlformats.org/officeDocument/2006/relationships/hyperlink" Target="http://www.runoob.com/css3/css3-transitions.html" TargetMode="External"/><Relationship Id="rId4" Type="http://schemas.openxmlformats.org/officeDocument/2006/relationships/hyperlink" Target="https://www.almsaeedstudio.com/preview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intro.html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howto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/js-obj-intro.html" TargetMode="External"/><Relationship Id="rId2" Type="http://schemas.openxmlformats.org/officeDocument/2006/relationships/hyperlink" Target="http://www.runoob.com/js/js-datatypes.html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variables.html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variables.html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operators.html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/js-if-else.html" TargetMode="External"/><Relationship Id="rId2" Type="http://schemas.openxmlformats.org/officeDocument/2006/relationships/hyperlink" Target="http://www.runoob.com/js/js-operators.html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s/js-functions.html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ref/prop-doc-title.html" TargetMode="External"/><Relationship Id="rId2" Type="http://schemas.openxmlformats.org/officeDocument/2006/relationships/hyperlink" Target="http://www.runoob.com/jsref/dom-obj-document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jsref/met-doc-getelementsbyname.html" TargetMode="External"/><Relationship Id="rId5" Type="http://schemas.openxmlformats.org/officeDocument/2006/relationships/hyperlink" Target="http://www.runoob.com/jsref/met-document-getelementbyid.html" TargetMode="External"/><Relationship Id="rId4" Type="http://schemas.openxmlformats.org/officeDocument/2006/relationships/hyperlink" Target="http://www.runoob.com/jsref/met-document-getelementsbyclassname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htmldom/htmldom-access.html" TargetMode="External"/><Relationship Id="rId2" Type="http://schemas.openxmlformats.org/officeDocument/2006/relationships/hyperlink" Target="http://www.runoob.com/jsref/dom-obj-document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htmldom/htmldom-modify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ref/dom-obj-all.html" TargetMode="External"/><Relationship Id="rId7" Type="http://schemas.openxmlformats.org/officeDocument/2006/relationships/hyperlink" Target="http://www.runoob.com/jsref/prop-html-innerhtml.html" TargetMode="External"/><Relationship Id="rId2" Type="http://schemas.openxmlformats.org/officeDocument/2006/relationships/hyperlink" Target="http://www.runoob.com/jsref/dom-obj-document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jsref/prop-element-classlist.html" TargetMode="External"/><Relationship Id="rId5" Type="http://schemas.openxmlformats.org/officeDocument/2006/relationships/hyperlink" Target="http://www.runoob.com/jsref/prop-node-childnodes.html" TargetMode="External"/><Relationship Id="rId4" Type="http://schemas.openxmlformats.org/officeDocument/2006/relationships/hyperlink" Target="http://www.runoob.com/jsref/prop-node-attributes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ref/dom-obj-attributes.html" TargetMode="External"/><Relationship Id="rId2" Type="http://schemas.openxmlformats.org/officeDocument/2006/relationships/hyperlink" Target="http://www.runoob.com/jsref/dom-obj-document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unoob.com/jsref/prop-attr-value.html" TargetMode="External"/><Relationship Id="rId4" Type="http://schemas.openxmlformats.org/officeDocument/2006/relationships/hyperlink" Target="http://www.runoob.com/jsref/prop-attr-name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ref/dom-obj-event.html" TargetMode="External"/><Relationship Id="rId2" Type="http://schemas.openxmlformats.org/officeDocument/2006/relationships/hyperlink" Target="http://www.runoob.com/jsref/dom-obj-document.html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try.php?filename=trydhtml_dom_image" TargetMode="External"/><Relationship Id="rId2" Type="http://schemas.openxmlformats.org/officeDocument/2006/relationships/hyperlink" Target="http://www.runoob.com/try/try.php?filename=tryjs_change_inner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unoob.com/js/js-htmldom-events.html" TargetMode="External"/><Relationship Id="rId4" Type="http://schemas.openxmlformats.org/officeDocument/2006/relationships/hyperlink" Target="http://www.runoob.com/try/try.php?filename=trydhtml_dom_color2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/js-window-location.html" TargetMode="External"/><Relationship Id="rId2" Type="http://schemas.openxmlformats.org/officeDocument/2006/relationships/hyperlink" Target="http://www.runoob.com/js/js-window-screen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unoob.com/js/js-window-navigator.html" TargetMode="External"/><Relationship Id="rId4" Type="http://schemas.openxmlformats.org/officeDocument/2006/relationships/hyperlink" Target="http://www.runoob.com/js/js-window-history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js/js-timing.html" TargetMode="External"/><Relationship Id="rId2" Type="http://schemas.openxmlformats.org/officeDocument/2006/relationships/hyperlink" Target="http://www.runoob.com/js/js-popup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js/js-cookies.html" TargetMode="External"/><Relationship Id="rId5" Type="http://schemas.openxmlformats.org/officeDocument/2006/relationships/hyperlink" Target="http://www.runoob.com/try/try.php?filename=tryjs_setinterval2" TargetMode="External"/><Relationship Id="rId4" Type="http://schemas.openxmlformats.org/officeDocument/2006/relationships/hyperlink" Target="http://www.runoob.com/js/js-window-locatio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ags/ref-standardattributes.html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query/jquery-tutorial.html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libs.baidu.com/jquery/1.10.2/jquery.min.js" TargetMode="External"/><Relationship Id="rId2" Type="http://schemas.openxmlformats.org/officeDocument/2006/relationships/hyperlink" Target="http://www.runoob.com/jquery/jquery-tutorial.html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jquery/jquery-selectors.html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try/trysel.php" TargetMode="External"/><Relationship Id="rId2" Type="http://schemas.openxmlformats.org/officeDocument/2006/relationships/hyperlink" Target="http://www.runoob.com/jquery/jquery-selector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runoob.com/jquery/jquery-events.html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charts.baidu.com/doc/example.html" TargetMode="External"/><Relationship Id="rId2" Type="http://schemas.openxmlformats.org/officeDocument/2006/relationships/hyperlink" Target="http://jqueryui.com/demo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unoob.com/angularjs/angularjs-tutorial.html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nodejs/nodejs-tutorial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前端开发技术基础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0270" y="1374952"/>
            <a:ext cx="8507730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>
              <a:sym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34" y="1571612"/>
            <a:ext cx="17907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299" y="1571613"/>
            <a:ext cx="18002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1" y="1571613"/>
            <a:ext cx="168592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4826" y="1571613"/>
            <a:ext cx="1524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594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091566"/>
            <a:ext cx="11408229" cy="518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&lt;!DOCTYPE&gt;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声明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向浏览器</a:t>
            </a:r>
            <a:r>
              <a:rPr lang="zh-CN" altLang="en-US" sz="2000" dirty="0"/>
              <a:t>声明</a:t>
            </a:r>
            <a:r>
              <a:rPr lang="en-US" altLang="zh-CN" sz="2000" dirty="0"/>
              <a:t>HTML</a:t>
            </a:r>
            <a:r>
              <a:rPr lang="zh-CN" altLang="en-US" sz="2000" dirty="0"/>
              <a:t>的版本，浏览器就能正确显示网页内容。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 err="1"/>
              <a:t>Doctype</a:t>
            </a:r>
            <a:r>
              <a:rPr lang="zh-CN" altLang="en-US" sz="2000" dirty="0"/>
              <a:t>几个字符不区分大小写。声明不是一个 </a:t>
            </a:r>
            <a:r>
              <a:rPr lang="en-US" altLang="zh-CN" sz="2000" dirty="0"/>
              <a:t>HTML </a:t>
            </a:r>
            <a:r>
              <a:rPr lang="zh-CN" altLang="en-US" sz="2000" dirty="0"/>
              <a:t>标签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常见声明：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HTML5: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444444"/>
                </a:solidFill>
                <a:latin typeface="courier new"/>
              </a:rPr>
              <a:t>&lt;!DOCTYPE html&gt;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 4.01</a:t>
            </a:r>
            <a:r>
              <a:rPr lang="zh-CN" altLang="en-US" sz="2000" dirty="0">
                <a:sym typeface="+mn-ea"/>
              </a:rPr>
              <a:t>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400" dirty="0">
                <a:solidFill>
                  <a:srgbClr val="444444"/>
                </a:solidFill>
                <a:latin typeface="courier new"/>
              </a:rPr>
              <a:t> &lt;!DOCTYPE HTML PUBLIC "-//W3C//DTD HTML 4.01 Transitional//EN"</a:t>
            </a:r>
            <a:br>
              <a:rPr lang="en-US" sz="1400" dirty="0"/>
            </a:br>
            <a:r>
              <a:rPr lang="en-US" sz="1400" dirty="0">
                <a:solidFill>
                  <a:srgbClr val="444444"/>
                </a:solidFill>
                <a:latin typeface="courier new"/>
              </a:rPr>
              <a:t>"http://www.w3.org/TR/html4/loose.dtd"&gt;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XHTML 1.0</a:t>
            </a: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400" dirty="0"/>
              <a:t>&lt;!DOCTYPE html PUBLIC "-//W3C//DTD XHTML 1.0 Transitional//EN"</a:t>
            </a:r>
            <a:br>
              <a:rPr lang="en-US" sz="1400" dirty="0"/>
            </a:br>
            <a:r>
              <a:rPr lang="en-US" sz="1400" dirty="0"/>
              <a:t>http://www.w3.org/TR/xhtml1/DTD/xhtml1-transitional.dtd&gt;</a:t>
            </a:r>
            <a:endParaRPr lang="zh-CN" altLang="en-US" sz="1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472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95224"/>
            <a:ext cx="11651117" cy="4629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400" dirty="0">
                <a:solidFill>
                  <a:srgbClr val="FF0000"/>
                </a:solidFill>
              </a:rPr>
              <a:t>&lt;html&gt;</a:t>
            </a:r>
            <a:r>
              <a:rPr lang="zh-CN" altLang="en-US" sz="2400" dirty="0">
                <a:solidFill>
                  <a:srgbClr val="FF0000"/>
                </a:solidFill>
              </a:rPr>
              <a:t>标签</a:t>
            </a:r>
            <a:endParaRPr lang="en-US" sz="24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告知浏览器这是一个 </a:t>
            </a:r>
            <a:r>
              <a:rPr lang="en-US" altLang="zh-CN" dirty="0"/>
              <a:t>HTML </a:t>
            </a:r>
            <a:r>
              <a:rPr lang="zh-CN" altLang="en-US" dirty="0"/>
              <a:t>文档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是 </a:t>
            </a:r>
            <a:r>
              <a:rPr lang="en-US" altLang="zh-CN" dirty="0"/>
              <a:t>HTML </a:t>
            </a:r>
            <a:r>
              <a:rPr lang="zh-CN" altLang="en-US" dirty="0"/>
              <a:t>文档中最外层的元素，是所有其他 </a:t>
            </a:r>
            <a:r>
              <a:rPr lang="en-US" dirty="0"/>
              <a:t>HTML </a:t>
            </a:r>
            <a:r>
              <a:rPr lang="zh-CN" altLang="en-US" dirty="0"/>
              <a:t>元素（除了 </a:t>
            </a:r>
            <a:r>
              <a:rPr lang="en-US" altLang="zh-CN" u="sng" dirty="0"/>
              <a:t>&lt;!</a:t>
            </a:r>
            <a:r>
              <a:rPr lang="en-US" u="sng" dirty="0"/>
              <a:t>DOCTYPE&gt;</a:t>
            </a:r>
            <a:r>
              <a:rPr lang="en-US" dirty="0"/>
              <a:t> </a:t>
            </a:r>
            <a:r>
              <a:rPr lang="zh-CN" altLang="en-US" dirty="0"/>
              <a:t>标签）的容器</a:t>
            </a: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&lt;head&gt;</a:t>
            </a:r>
            <a:r>
              <a:rPr lang="zh-CN" altLang="en-US" sz="2000" dirty="0">
                <a:solidFill>
                  <a:srgbClr val="FF0000"/>
                </a:solidFill>
              </a:rPr>
              <a:t>标签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是所有头部元素的容器，必须包含文档的标题（</a:t>
            </a:r>
            <a:r>
              <a:rPr lang="en-US" altLang="zh-CN" dirty="0"/>
              <a:t>title</a:t>
            </a:r>
            <a:r>
              <a:rPr lang="zh-CN" altLang="en-US" dirty="0"/>
              <a:t>），可以包含脚本、样式、</a:t>
            </a:r>
            <a:r>
              <a:rPr lang="en-US" altLang="zh-CN" dirty="0"/>
              <a:t>meta </a:t>
            </a:r>
            <a:r>
              <a:rPr lang="zh-CN" altLang="en-US" dirty="0"/>
              <a:t>信息 以及其他更多的信息。</a:t>
            </a:r>
            <a:r>
              <a:rPr lang="en-US" dirty="0"/>
              <a:t>&lt;title&gt;, &lt;style&gt;, &lt;meta&gt;, &lt;link&gt;, &lt;script&gt;, &lt;</a:t>
            </a:r>
            <a:r>
              <a:rPr lang="en-US" dirty="0" err="1"/>
              <a:t>noscript</a:t>
            </a:r>
            <a:r>
              <a:rPr lang="en-US" dirty="0"/>
              <a:t>&gt;, and &lt;base&gt;.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head</a:t>
            </a:r>
            <a:r>
              <a:rPr lang="zh-CN" altLang="en-US" dirty="0"/>
              <a:t>元素的内容不会显示在浏览器窗口中。</a:t>
            </a: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&lt;body&gt;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定义文档的主体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包含文档的所有内容（比如文本、超链接、图像、表格和列表等等）</a:t>
            </a: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185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077280"/>
            <a:ext cx="115939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&lt;head&gt;</a:t>
            </a:r>
            <a:r>
              <a:rPr lang="zh-CN" altLang="en-US" sz="2000" dirty="0">
                <a:solidFill>
                  <a:srgbClr val="FF0000"/>
                </a:solidFill>
              </a:rPr>
              <a:t>元素包含的标签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olidFill>
                  <a:srgbClr val="FF0000"/>
                </a:solidFill>
                <a:sym typeface="+mn-ea"/>
                <a:hlinkClick r:id="rId2"/>
              </a:rPr>
              <a:t>&lt;title&gt; </a:t>
            </a:r>
            <a:r>
              <a:rPr lang="zh-CN" altLang="en-US" sz="2000" dirty="0">
                <a:solidFill>
                  <a:srgbClr val="FF0000"/>
                </a:solidFill>
                <a:sym typeface="+mn-ea"/>
                <a:hlinkClick r:id="rId2"/>
              </a:rPr>
              <a:t>标签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定义了浏览器工具栏的标题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当网页添加到收藏夹时，显示在收藏夹中的标题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显示在搜索引擎结果页面的标题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  <a:hlinkClick r:id="rId3"/>
              </a:rPr>
              <a:t>&lt;base&gt; </a:t>
            </a:r>
            <a:r>
              <a:rPr lang="zh-CN" altLang="en-US" dirty="0">
                <a:solidFill>
                  <a:srgbClr val="FF0000"/>
                </a:solidFill>
                <a:hlinkClick r:id="rId3"/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&lt;base&gt; </a:t>
            </a:r>
            <a:r>
              <a:rPr lang="zh-CN" altLang="en-US" dirty="0"/>
              <a:t>标签描述了基准的链接地址，当浏览器遇到页面中的相对</a:t>
            </a:r>
            <a:r>
              <a:rPr lang="en-US" altLang="zh-CN" dirty="0"/>
              <a:t>URL</a:t>
            </a:r>
            <a:r>
              <a:rPr lang="zh-CN" altLang="en-US" dirty="0"/>
              <a:t>时，基于</a:t>
            </a:r>
            <a:r>
              <a:rPr lang="en-US" altLang="zh-CN" dirty="0"/>
              <a:t>&lt;base&gt;</a:t>
            </a:r>
            <a:r>
              <a:rPr lang="zh-CN" altLang="en-US" dirty="0"/>
              <a:t>将相对</a:t>
            </a:r>
            <a:r>
              <a:rPr lang="en-US" altLang="zh-CN" dirty="0"/>
              <a:t>URL</a:t>
            </a:r>
            <a:r>
              <a:rPr lang="zh-CN" altLang="en-US" dirty="0"/>
              <a:t>转换为完整的绝对</a:t>
            </a:r>
            <a:r>
              <a:rPr lang="en-US" altLang="zh-CN" dirty="0"/>
              <a:t>URL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  <a:hlinkClick r:id="rId4"/>
              </a:rPr>
              <a:t>&lt;link&gt;</a:t>
            </a:r>
            <a:r>
              <a:rPr lang="zh-CN" altLang="en-US" dirty="0">
                <a:solidFill>
                  <a:srgbClr val="FF0000"/>
                </a:solidFill>
                <a:hlinkClick r:id="rId4"/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定义了文档与外部资源之间的关系，如引入外部的</a:t>
            </a:r>
            <a:r>
              <a:rPr lang="en-US" altLang="zh-CN" dirty="0" err="1"/>
              <a:t>css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</a:t>
            </a:r>
            <a:r>
              <a:rPr lang="en-US" dirty="0" err="1"/>
              <a:t>stylesheet</a:t>
            </a:r>
            <a:r>
              <a:rPr lang="en-US" dirty="0"/>
              <a:t>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="mystyle.css"&gt;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9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65245"/>
            <a:ext cx="8507730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&lt;head&gt;</a:t>
            </a:r>
            <a:r>
              <a:rPr lang="zh-CN" altLang="en-US" sz="2000" dirty="0">
                <a:solidFill>
                  <a:srgbClr val="FF0000"/>
                </a:solidFill>
              </a:rPr>
              <a:t>元素包含的标签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&lt;style&gt;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用于嵌入</a:t>
            </a:r>
            <a:r>
              <a:rPr lang="en-US" altLang="zh-CN" dirty="0" err="1"/>
              <a:t>css</a:t>
            </a:r>
            <a:r>
              <a:rPr lang="zh-CN" altLang="en-US" dirty="0"/>
              <a:t>样式表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&lt;meta&gt;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定义元数据，元数据不显示在浏览器中，可以使用于浏览器（如何显示内容或重新加载页面），搜索引擎（关键词），或其他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1291" y="4143380"/>
            <a:ext cx="7072362" cy="258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33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29392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2"/>
              </a:rPr>
              <a:t>标题标签</a:t>
            </a:r>
            <a:endParaRPr lang="en-US" altLang="zh-CN" sz="2000" dirty="0">
              <a:latin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olidFill>
                  <a:srgbClr val="FF0000"/>
                </a:solidFill>
              </a:rPr>
              <a:t>&lt;h1&gt; - &lt;h6&gt;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标题标签只用于标题。不要仅仅是为了生成</a:t>
            </a:r>
            <a:r>
              <a:rPr lang="zh-CN" altLang="en-US" sz="2000" b="1" dirty="0"/>
              <a:t>粗体</a:t>
            </a:r>
            <a:r>
              <a:rPr lang="zh-CN" altLang="en-US" sz="2000" dirty="0"/>
              <a:t>或</a:t>
            </a:r>
            <a:r>
              <a:rPr lang="zh-CN" altLang="en-US" sz="2000" b="1" dirty="0"/>
              <a:t>大号</a:t>
            </a:r>
            <a:r>
              <a:rPr lang="zh-CN" altLang="en-US" sz="2000" dirty="0"/>
              <a:t>的文本而使用标题。搜索引擎使用标题为您的网页的结构和内容编制索引。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3"/>
              </a:rPr>
              <a:t>示例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水平线标签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&lt;hr /&gt;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olidFill>
                  <a:srgbClr val="FF0000"/>
                </a:solidFill>
                <a:hlinkClick r:id="rId4"/>
              </a:rPr>
              <a:t>示例</a:t>
            </a:r>
            <a:endParaRPr lang="en-US" sz="2000" dirty="0">
              <a:solidFill>
                <a:srgbClr val="FF0000"/>
              </a:solidFill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5"/>
              </a:rPr>
              <a:t>段落标签</a:t>
            </a:r>
            <a:r>
              <a:rPr lang="en-US" altLang="zh-CN" sz="2000" dirty="0">
                <a:solidFill>
                  <a:srgbClr val="FF0000"/>
                </a:solidFill>
                <a:hlinkClick r:id="rId5"/>
              </a:rPr>
              <a:t>&lt;p&gt;</a:t>
            </a:r>
            <a:r>
              <a:rPr lang="en-US" altLang="zh-CN" sz="2000" dirty="0">
                <a:solidFill>
                  <a:srgbClr val="FF0000"/>
                </a:solidFill>
              </a:rPr>
              <a:t>   </a:t>
            </a:r>
            <a:r>
              <a:rPr lang="zh-CN" altLang="en-US" sz="2000" dirty="0">
                <a:solidFill>
                  <a:srgbClr val="FF0000"/>
                </a:solidFill>
                <a:hlinkClick r:id="rId6"/>
              </a:rPr>
              <a:t>示例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换行标签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br</a:t>
            </a:r>
            <a:r>
              <a:rPr lang="en-US" altLang="zh-CN" sz="2000" dirty="0"/>
              <a:t> /&gt;</a:t>
            </a:r>
            <a:r>
              <a:rPr lang="en-US" altLang="zh-CN" sz="20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hlinkClick r:id="rId7"/>
              </a:rPr>
              <a:t>示例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8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361626"/>
            <a:ext cx="8507730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latin typeface="+mn-ea"/>
              </a:rPr>
              <a:t>Html</a:t>
            </a:r>
            <a:r>
              <a:rPr lang="zh-CN" altLang="en-US" sz="2000" dirty="0">
                <a:latin typeface="+mn-ea"/>
              </a:rPr>
              <a:t>输出注意事项</a:t>
            </a:r>
            <a:endParaRPr lang="en-US" altLang="zh-CN" sz="2000" dirty="0"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当显示页面时，浏览器会移除源代码中多余的空格和空行。</a:t>
            </a:r>
            <a:r>
              <a:rPr lang="zh-CN" altLang="en-US" sz="2000" dirty="0">
                <a:solidFill>
                  <a:srgbClr val="FF0000"/>
                </a:solidFill>
              </a:rPr>
              <a:t>所有连续的空格或空行都会被算作一个空格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2"/>
              </a:rPr>
              <a:t>示例</a:t>
            </a:r>
            <a:endParaRPr lang="en-US" altLang="zh-CN" sz="2000" dirty="0"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596" y="3643314"/>
            <a:ext cx="30670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3066" y="3857628"/>
            <a:ext cx="4914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右箭头 5"/>
          <p:cNvSpPr/>
          <p:nvPr/>
        </p:nvSpPr>
        <p:spPr>
          <a:xfrm>
            <a:off x="4238612" y="4429132"/>
            <a:ext cx="71438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92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95048"/>
            <a:ext cx="8507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2"/>
              </a:rPr>
              <a:t>文本格式化标签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20" y="1987342"/>
            <a:ext cx="4214842" cy="415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0315" y="2428868"/>
            <a:ext cx="3791363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191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0384" y="1223784"/>
            <a:ext cx="8507730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2"/>
              </a:rPr>
              <a:t>超链接标签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hlinkClick r:id="rId2"/>
              </a:rPr>
              <a:t>&lt;a&gt;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</a:rPr>
              <a:t>重要属性：</a:t>
            </a:r>
            <a:r>
              <a:rPr lang="en-US" altLang="zh-CN" sz="2000" dirty="0" err="1">
                <a:latin typeface="+mn-ea"/>
              </a:rPr>
              <a:t>href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target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</a:rPr>
              <a:t>三种状态：未访问、访问过、鼠标置于其上</a:t>
            </a:r>
            <a:endParaRPr lang="en-US" altLang="zh-CN" sz="2000" dirty="0"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3"/>
              </a:rPr>
              <a:t>图像标签</a:t>
            </a:r>
            <a:r>
              <a:rPr lang="en-US" altLang="zh-CN" sz="2000" dirty="0">
                <a:solidFill>
                  <a:srgbClr val="FF0000"/>
                </a:solidFill>
                <a:hlinkClick r:id="rId3"/>
              </a:rPr>
              <a:t>&lt;</a:t>
            </a:r>
            <a:r>
              <a:rPr lang="en-US" altLang="zh-CN" sz="2000" dirty="0" err="1">
                <a:solidFill>
                  <a:srgbClr val="FF0000"/>
                </a:solidFill>
                <a:hlinkClick r:id="rId3"/>
              </a:rPr>
              <a:t>img</a:t>
            </a:r>
            <a:r>
              <a:rPr lang="en-US" altLang="zh-CN" sz="2000" dirty="0">
                <a:solidFill>
                  <a:srgbClr val="FF0000"/>
                </a:solidFill>
                <a:hlinkClick r:id="rId3"/>
              </a:rPr>
              <a:t>&gt;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重要属性：</a:t>
            </a:r>
            <a:r>
              <a:rPr lang="en-US" altLang="zh-CN" sz="2000" dirty="0" err="1"/>
              <a:t>src</a:t>
            </a:r>
            <a:r>
              <a:rPr lang="zh-CN" altLang="en-US" sz="2000" dirty="0"/>
              <a:t>、</a:t>
            </a:r>
            <a:r>
              <a:rPr lang="en-US" altLang="zh-CN" sz="2000" dirty="0"/>
              <a:t>alt</a:t>
            </a:r>
            <a:r>
              <a:rPr lang="zh-CN" altLang="en-US" sz="2000" dirty="0"/>
              <a:t>、</a:t>
            </a:r>
            <a:r>
              <a:rPr lang="en-US" altLang="zh-CN" sz="2000" dirty="0"/>
              <a:t>height</a:t>
            </a:r>
            <a:r>
              <a:rPr lang="zh-CN" altLang="en-US" sz="2000" dirty="0"/>
              <a:t>、</a:t>
            </a:r>
            <a:r>
              <a:rPr lang="en-US" altLang="zh-CN" sz="2000" dirty="0"/>
              <a:t>width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表格标签</a:t>
            </a:r>
            <a:r>
              <a:rPr lang="en-US" sz="2000" u="sng" dirty="0">
                <a:hlinkClick r:id="rId4"/>
              </a:rPr>
              <a:t>&lt;table&gt;</a:t>
            </a:r>
            <a:endParaRPr lang="en-US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u="sng" dirty="0">
                <a:hlinkClick r:id="rId5"/>
              </a:rPr>
              <a:t>&lt;</a:t>
            </a:r>
            <a:r>
              <a:rPr lang="en-US" sz="2000" u="sng" dirty="0" err="1">
                <a:hlinkClick r:id="rId5"/>
              </a:rPr>
              <a:t>th</a:t>
            </a:r>
            <a:r>
              <a:rPr lang="en-US" sz="2000" u="sng" dirty="0">
                <a:hlinkClick r:id="rId5"/>
              </a:rPr>
              <a:t>&gt;</a:t>
            </a:r>
            <a:r>
              <a:rPr lang="zh-CN" altLang="en-US" sz="2000" dirty="0"/>
              <a:t>、</a:t>
            </a:r>
            <a:r>
              <a:rPr lang="en-US" sz="2000" u="sng" dirty="0">
                <a:hlinkClick r:id="rId6"/>
              </a:rPr>
              <a:t>&lt;</a:t>
            </a:r>
            <a:r>
              <a:rPr lang="en-US" sz="2000" u="sng" dirty="0" err="1">
                <a:hlinkClick r:id="rId6"/>
              </a:rPr>
              <a:t>tr</a:t>
            </a:r>
            <a:r>
              <a:rPr lang="en-US" sz="2000" u="sng" dirty="0">
                <a:hlinkClick r:id="rId6"/>
              </a:rPr>
              <a:t>&gt;</a:t>
            </a:r>
            <a:r>
              <a:rPr lang="zh-CN" altLang="en-US" sz="2000" dirty="0"/>
              <a:t>、</a:t>
            </a:r>
            <a:r>
              <a:rPr lang="en-US" sz="2000" u="sng" dirty="0">
                <a:hlinkClick r:id="rId7"/>
              </a:rPr>
              <a:t>&lt;td&gt;</a:t>
            </a:r>
            <a:r>
              <a:rPr lang="zh-CN" altLang="en-US" sz="2000" dirty="0"/>
              <a:t>、</a:t>
            </a:r>
            <a:r>
              <a:rPr lang="en-US" sz="2000" u="sng" dirty="0">
                <a:hlinkClick r:id="rId8"/>
              </a:rPr>
              <a:t>&lt;caption&gt;</a:t>
            </a:r>
            <a:r>
              <a:rPr lang="zh-CN" altLang="en-US" sz="2000" u="sng" dirty="0"/>
              <a:t>、</a:t>
            </a:r>
            <a:r>
              <a:rPr lang="en-US" sz="2000" u="sng" dirty="0">
                <a:hlinkClick r:id="rId9"/>
              </a:rPr>
              <a:t>&lt;</a:t>
            </a:r>
            <a:r>
              <a:rPr lang="en-US" sz="2000" u="sng" dirty="0" err="1">
                <a:hlinkClick r:id="rId9"/>
              </a:rPr>
              <a:t>colgroup</a:t>
            </a:r>
            <a:r>
              <a:rPr lang="en-US" sz="2000" u="sng" dirty="0">
                <a:hlinkClick r:id="rId9"/>
              </a:rPr>
              <a:t>&gt;</a:t>
            </a:r>
            <a:r>
              <a:rPr lang="zh-CN" altLang="en-US" sz="2000" u="sng" dirty="0"/>
              <a:t>、</a:t>
            </a:r>
            <a:r>
              <a:rPr lang="en-US" sz="2000" u="sng" dirty="0">
                <a:hlinkClick r:id="rId10"/>
              </a:rPr>
              <a:t>&lt;</a:t>
            </a:r>
            <a:r>
              <a:rPr lang="en-US" sz="2000" u="sng" dirty="0" err="1">
                <a:hlinkClick r:id="rId10"/>
              </a:rPr>
              <a:t>col</a:t>
            </a:r>
            <a:r>
              <a:rPr lang="en-US" sz="2000" u="sng" dirty="0">
                <a:hlinkClick r:id="rId10"/>
              </a:rPr>
              <a:t>&gt;</a:t>
            </a:r>
            <a:r>
              <a:rPr lang="zh-CN" altLang="en-US" sz="2000" u="sng" dirty="0"/>
              <a:t>、</a:t>
            </a:r>
            <a:r>
              <a:rPr lang="en-US" sz="2000" u="sng" dirty="0">
                <a:hlinkClick r:id="rId11"/>
              </a:rPr>
              <a:t>&lt;</a:t>
            </a:r>
            <a:r>
              <a:rPr lang="en-US" sz="2000" u="sng" dirty="0" err="1">
                <a:hlinkClick r:id="rId11"/>
              </a:rPr>
              <a:t>thead</a:t>
            </a:r>
            <a:r>
              <a:rPr lang="en-US" sz="2000" u="sng" dirty="0">
                <a:hlinkClick r:id="rId11"/>
              </a:rPr>
              <a:t>&gt;</a:t>
            </a:r>
            <a:r>
              <a:rPr lang="zh-CN" altLang="en-US" sz="2000" u="sng" dirty="0"/>
              <a:t>、</a:t>
            </a:r>
            <a:r>
              <a:rPr lang="en-US" sz="2000" u="sng" dirty="0">
                <a:hlinkClick r:id="rId12"/>
              </a:rPr>
              <a:t>&lt;</a:t>
            </a:r>
            <a:r>
              <a:rPr lang="en-US" sz="2000" u="sng" dirty="0" err="1">
                <a:hlinkClick r:id="rId12"/>
              </a:rPr>
              <a:t>tbody</a:t>
            </a:r>
            <a:r>
              <a:rPr lang="en-US" sz="2000" u="sng" dirty="0">
                <a:hlinkClick r:id="rId12"/>
              </a:rPr>
              <a:t>&gt;</a:t>
            </a:r>
            <a:r>
              <a:rPr lang="zh-CN" altLang="en-US" sz="2000" u="sng" dirty="0"/>
              <a:t>、</a:t>
            </a:r>
            <a:r>
              <a:rPr lang="en-US" sz="2000" u="sng" dirty="0">
                <a:hlinkClick r:id="rId13"/>
              </a:rPr>
              <a:t>&lt;</a:t>
            </a:r>
            <a:r>
              <a:rPr lang="en-US" sz="2000" u="sng" dirty="0" err="1">
                <a:hlinkClick r:id="rId13"/>
              </a:rPr>
              <a:t>tfoot</a:t>
            </a:r>
            <a:r>
              <a:rPr lang="en-US" sz="2000" u="sng" dirty="0">
                <a:hlinkClick r:id="rId13"/>
              </a:rPr>
              <a:t>&gt;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3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2"/>
              </a:rPr>
              <a:t>列表标签</a:t>
            </a:r>
            <a:endParaRPr lang="en-US" altLang="zh-CN" sz="2000" dirty="0"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latin typeface="+mn-ea"/>
              <a:hlinkClick r:id="rId3"/>
            </a:endParaRPr>
          </a:p>
          <a:p>
            <a:pPr marL="3657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  <a:hlinkClick r:id="rId3"/>
              </a:rPr>
              <a:t>区块标签</a:t>
            </a:r>
            <a:r>
              <a:rPr lang="en-US" altLang="en-US" sz="2000" dirty="0">
                <a:latin typeface="+mn-ea"/>
                <a:hlinkClick r:id="rId3"/>
              </a:rPr>
              <a:t>&lt;div&gt; </a:t>
            </a:r>
            <a:r>
              <a:rPr lang="zh-CN" altLang="en-US" sz="2000" dirty="0">
                <a:latin typeface="+mn-ea"/>
                <a:hlinkClick r:id="rId3"/>
              </a:rPr>
              <a:t>和</a:t>
            </a:r>
            <a:r>
              <a:rPr lang="en-US" altLang="zh-CN" sz="2000" dirty="0">
                <a:latin typeface="+mn-ea"/>
                <a:hlinkClick r:id="rId3"/>
              </a:rPr>
              <a:t>&lt;</a:t>
            </a:r>
            <a:r>
              <a:rPr lang="en-US" altLang="en-US" sz="2000" dirty="0">
                <a:latin typeface="+mn-ea"/>
                <a:hlinkClick r:id="rId3"/>
              </a:rPr>
              <a:t>span&gt;</a:t>
            </a:r>
            <a:endParaRPr lang="en-US" altLang="en-US" sz="2000" dirty="0">
              <a:latin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</a:rPr>
              <a:t>作</a:t>
            </a:r>
            <a:r>
              <a:rPr lang="zh-CN" altLang="en-US" sz="2000" dirty="0"/>
              <a:t>为容器使用，将其它元素组合起来</a:t>
            </a: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en-US" sz="2000" dirty="0">
                <a:latin typeface="+mn-ea"/>
              </a:rPr>
              <a:t>&lt;div&gt;</a:t>
            </a:r>
            <a:r>
              <a:rPr lang="zh-CN" altLang="en-US" sz="2000" dirty="0"/>
              <a:t>前后换行，</a:t>
            </a:r>
            <a:r>
              <a:rPr lang="en-US" altLang="zh-CN" sz="2000" dirty="0">
                <a:latin typeface="+mn-ea"/>
              </a:rPr>
              <a:t> &lt;</a:t>
            </a:r>
            <a:r>
              <a:rPr lang="en-US" altLang="en-US" sz="2000" dirty="0">
                <a:latin typeface="+mn-ea"/>
              </a:rPr>
              <a:t>span&gt;</a:t>
            </a:r>
            <a:r>
              <a:rPr lang="zh-CN" altLang="en-US" sz="2000" dirty="0">
                <a:latin typeface="+mn-ea"/>
              </a:rPr>
              <a:t>组合行内元素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7070" y="1785927"/>
            <a:ext cx="451069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219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Web</a:t>
            </a:r>
            <a:r>
              <a:rPr lang="zh-CN" altLang="en-US" dirty="0"/>
              <a:t>前端开发技术基础</a:t>
            </a:r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788988" y="1552574"/>
            <a:ext cx="2839239" cy="269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HTML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3.1.1 HTML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3.1.2 HTML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常用标签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3.1.3 HTML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表单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3.1.4 HTML5</a:t>
            </a:r>
          </a:p>
        </p:txBody>
      </p:sp>
      <p:sp>
        <p:nvSpPr>
          <p:cNvPr id="4" name="Rectangle 43"/>
          <p:cNvSpPr>
            <a:spLocks noChangeArrowheads="1"/>
          </p:cNvSpPr>
          <p:nvPr/>
        </p:nvSpPr>
        <p:spPr bwMode="auto">
          <a:xfrm>
            <a:off x="4141787" y="1519239"/>
            <a:ext cx="3223959" cy="38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 CSS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3.2.1CSS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3.2.2 CSS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常用样式属性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3.2.3 CSS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选择器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3.2.4 CSS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定位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3.2.5 CSS3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3.2.6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常见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</a:p>
        </p:txBody>
      </p:sp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7551737" y="1552574"/>
            <a:ext cx="3865161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JavaScript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3.3.1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3.3.2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语言核心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3.3.3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DOM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3.3.4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BOM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3.3.5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常用框架库</a:t>
            </a: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3.3.6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的其它应用</a:t>
            </a:r>
          </a:p>
        </p:txBody>
      </p:sp>
    </p:spTree>
    <p:extLst>
      <p:ext uri="{BB962C8B-B14F-4D97-AF65-F5344CB8AC3E}">
        <p14:creationId xmlns:p14="http://schemas.microsoft.com/office/powerpoint/2010/main" val="29233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布局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早期用表格布局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table</a:t>
            </a:r>
            <a:r>
              <a:rPr lang="zh-CN" altLang="en-US" sz="2000" dirty="0"/>
              <a:t>标签是不建议作为布局工具使用的</a:t>
            </a: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目前主流使用</a:t>
            </a:r>
            <a:r>
              <a:rPr lang="en-US" altLang="zh-CN" sz="2000" dirty="0"/>
              <a:t>&lt;div&gt;</a:t>
            </a:r>
            <a:r>
              <a:rPr lang="zh-CN" altLang="en-US" sz="2000" dirty="0"/>
              <a:t>布局</a:t>
            </a: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由于创建高级的布局非常耗时，使用模板是一个快速的选项。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2794" y="3000373"/>
            <a:ext cx="4467236" cy="221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692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3.1.3 HTML</a:t>
            </a:r>
            <a:r>
              <a:rPr lang="zh-CN" altLang="en-US" b="0" kern="1800" dirty="0">
                <a:latin typeface="Times New Roman"/>
              </a:rPr>
              <a:t>表单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表单用于搜集不同类型的用户输入，并将数据提交给服务器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表单用</a:t>
            </a:r>
            <a:r>
              <a:rPr lang="en-US" altLang="zh-CN" sz="2000" dirty="0"/>
              <a:t>&lt;form&gt;&lt;/form&gt;</a:t>
            </a:r>
            <a:r>
              <a:rPr lang="zh-CN" altLang="en-US" sz="2000" dirty="0"/>
              <a:t>标签来创建，在开始和结束标签之间的属于表单的内容，单击提交按钮时，提交的也是表单范围内的内容。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重要属性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name</a:t>
            </a:r>
            <a:r>
              <a:rPr lang="zh-CN" altLang="en-US" sz="2000" dirty="0"/>
              <a:t>：表单名称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method</a:t>
            </a:r>
            <a:r>
              <a:rPr lang="zh-CN" altLang="en-US" sz="2000" dirty="0"/>
              <a:t>：提交数据的方式，可取值为</a:t>
            </a:r>
            <a:r>
              <a:rPr lang="en-US" altLang="zh-CN" sz="2000" dirty="0"/>
              <a:t>GET</a:t>
            </a:r>
            <a:r>
              <a:rPr lang="zh-CN" altLang="en-US" sz="2000" dirty="0"/>
              <a:t>和</a:t>
            </a:r>
            <a:r>
              <a:rPr lang="en-US" altLang="zh-CN" sz="2000" dirty="0"/>
              <a:t>POST</a:t>
            </a:r>
            <a:r>
              <a:rPr lang="zh-CN" altLang="en-US" sz="2000" dirty="0"/>
              <a:t>中的一个，</a:t>
            </a:r>
            <a:r>
              <a:rPr lang="en-US" altLang="zh-CN" sz="2000" dirty="0"/>
              <a:t>GET</a:t>
            </a:r>
            <a:r>
              <a:rPr lang="zh-CN" altLang="en-US" sz="2000" dirty="0"/>
              <a:t>是将表单内容附加在</a:t>
            </a:r>
            <a:r>
              <a:rPr lang="en-US" altLang="zh-CN" sz="2000" dirty="0"/>
              <a:t>URL</a:t>
            </a:r>
            <a:r>
              <a:rPr lang="zh-CN" altLang="en-US" sz="2000" dirty="0"/>
              <a:t>地址后面，长度不超过</a:t>
            </a:r>
            <a:r>
              <a:rPr lang="en-US" altLang="zh-CN" sz="2000" dirty="0"/>
              <a:t>8192</a:t>
            </a:r>
            <a:r>
              <a:rPr lang="zh-CN" altLang="en-US" sz="2000" dirty="0"/>
              <a:t>个字符。</a:t>
            </a:r>
            <a:r>
              <a:rPr lang="en-US" altLang="zh-CN" sz="2000" dirty="0"/>
              <a:t>POST</a:t>
            </a:r>
            <a:r>
              <a:rPr lang="zh-CN" altLang="en-US" sz="2000" dirty="0"/>
              <a:t>不会再浏览器地址栏中显示提交信息，数据长度没有限制。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action</a:t>
            </a:r>
            <a:r>
              <a:rPr lang="zh-CN" altLang="en-US" sz="2000" dirty="0"/>
              <a:t>：表单内容提交到的处理程序</a:t>
            </a:r>
            <a:r>
              <a:rPr lang="en-US" altLang="zh-CN" sz="2000" dirty="0" err="1"/>
              <a:t>url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5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3.1.3 HTML</a:t>
            </a:r>
            <a:r>
              <a:rPr lang="zh-CN" altLang="en-US" b="0" kern="1800" dirty="0">
                <a:latin typeface="Times New Roman"/>
              </a:rPr>
              <a:t>表单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HTML</a:t>
            </a:r>
            <a:r>
              <a:rPr lang="zh-CN" altLang="en-US" sz="2000" dirty="0">
                <a:hlinkClick r:id="rId2"/>
              </a:rPr>
              <a:t>表单标签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9852" y="1857364"/>
            <a:ext cx="6429420" cy="48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794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3.1.3 HTML</a:t>
            </a:r>
            <a:r>
              <a:rPr lang="zh-CN" altLang="en-US" b="0" kern="1800" dirty="0">
                <a:latin typeface="Times New Roman"/>
              </a:rPr>
              <a:t>表单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175980"/>
            <a:ext cx="8507730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Input</a:t>
            </a:r>
            <a:r>
              <a:rPr lang="zh-CN" altLang="en-US" sz="2000" dirty="0"/>
              <a:t>标签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重要属性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u="sng" dirty="0">
                <a:hlinkClick r:id="rId2"/>
              </a:rPr>
              <a:t>type</a:t>
            </a:r>
            <a:endParaRPr lang="en-US" sz="2000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1158" y="2857496"/>
            <a:ext cx="8572560" cy="372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3202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3.1.3 HTML</a:t>
            </a:r>
            <a:r>
              <a:rPr lang="zh-CN" altLang="en-US" b="0" kern="1800" dirty="0">
                <a:latin typeface="Times New Roman"/>
              </a:rPr>
              <a:t>表单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0270" y="1348740"/>
            <a:ext cx="850773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6976" y="1214423"/>
            <a:ext cx="6715172" cy="541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146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3.1.3 HTML</a:t>
            </a:r>
            <a:r>
              <a:rPr lang="zh-CN" altLang="en-US" b="0" kern="1800" dirty="0">
                <a:latin typeface="Times New Roman"/>
              </a:rPr>
              <a:t>表单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0270" y="1348740"/>
            <a:ext cx="850773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884" y="1348740"/>
            <a:ext cx="385765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学习实例：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2"/>
              </a:rPr>
              <a:t>创建文本字段 </a:t>
            </a:r>
            <a:r>
              <a:rPr lang="en-US" altLang="zh-CN" sz="2000" u="sng" dirty="0">
                <a:hlinkClick r:id="rId2"/>
              </a:rPr>
              <a:t>(</a:t>
            </a:r>
            <a:r>
              <a:rPr lang="en-US" sz="2000" u="sng" dirty="0">
                <a:hlinkClick r:id="rId2"/>
              </a:rPr>
              <a:t>Text field)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3"/>
              </a:rPr>
              <a:t>创建密码字段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4"/>
              </a:rPr>
              <a:t>单选按钮</a:t>
            </a:r>
            <a:r>
              <a:rPr lang="en-US" altLang="zh-CN" sz="2000" u="sng" dirty="0">
                <a:hlinkClick r:id="rId4"/>
              </a:rPr>
              <a:t>(</a:t>
            </a:r>
            <a:r>
              <a:rPr lang="en-US" sz="2000" u="sng" dirty="0">
                <a:hlinkClick r:id="rId4"/>
              </a:rPr>
              <a:t>Radio buttons)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5"/>
              </a:rPr>
              <a:t>复选框</a:t>
            </a:r>
            <a:r>
              <a:rPr lang="en-US" altLang="zh-CN" sz="2000" u="sng" dirty="0">
                <a:hlinkClick r:id="rId5"/>
              </a:rPr>
              <a:t>(</a:t>
            </a:r>
            <a:r>
              <a:rPr lang="en-US" sz="2000" u="sng" dirty="0">
                <a:hlinkClick r:id="rId5"/>
              </a:rPr>
              <a:t>Checkboxes)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6"/>
              </a:rPr>
              <a:t>简单的下拉列表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7"/>
              </a:rPr>
              <a:t>预选下拉列表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8"/>
              </a:rPr>
              <a:t>文本域</a:t>
            </a:r>
            <a:r>
              <a:rPr lang="en-US" altLang="zh-CN" sz="2000" u="sng" dirty="0">
                <a:hlinkClick r:id="rId8"/>
              </a:rPr>
              <a:t>(</a:t>
            </a:r>
            <a:r>
              <a:rPr lang="en-US" sz="2000" u="sng" dirty="0" err="1">
                <a:hlinkClick r:id="rId8"/>
              </a:rPr>
              <a:t>Textarea</a:t>
            </a:r>
            <a:r>
              <a:rPr lang="en-US" sz="2000" u="sng" dirty="0">
                <a:hlinkClick r:id="rId8"/>
              </a:rPr>
              <a:t>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9"/>
              </a:rPr>
              <a:t>创建按钮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758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</a:rPr>
              <a:t>框架标签</a:t>
            </a:r>
            <a:endParaRPr lang="en-US" altLang="zh-CN" sz="2000" dirty="0">
              <a:latin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使用框架，可以在同一个浏览器窗口中显示不止一个页面。</a:t>
            </a:r>
            <a:endParaRPr lang="en-US" altLang="zh-CN" sz="2000" dirty="0">
              <a:latin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latin typeface="+mn-ea"/>
              </a:rPr>
              <a:t>把一个浏览器窗口划分为若干个小窗口，每个小窗口可以显示不同的</a:t>
            </a:r>
            <a:r>
              <a:rPr lang="en-US" altLang="zh-CN" sz="2000" dirty="0">
                <a:latin typeface="+mn-ea"/>
              </a:rPr>
              <a:t>URL</a:t>
            </a:r>
            <a:r>
              <a:rPr lang="zh-CN" altLang="en-US" sz="2000" dirty="0">
                <a:latin typeface="+mn-ea"/>
              </a:rPr>
              <a:t>网页，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hlinkClick r:id="rId2"/>
              </a:rPr>
              <a:t>http://www.runoob.com/html/html-iframes.html</a:t>
            </a: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83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HTML5</a:t>
            </a:r>
            <a:r>
              <a:rPr lang="zh-CN" altLang="en-US" sz="2000" dirty="0"/>
              <a:t>，新一代的</a:t>
            </a:r>
            <a:r>
              <a:rPr lang="en-US" altLang="zh-CN" sz="2000" dirty="0"/>
              <a:t>HTML</a:t>
            </a:r>
            <a:r>
              <a:rPr lang="zh-CN" altLang="en-US" sz="2000" dirty="0"/>
              <a:t>标准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新元素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新属性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完全支持 </a:t>
            </a:r>
            <a:r>
              <a:rPr lang="en-US" altLang="en-US" sz="2000" dirty="0"/>
              <a:t>CSS3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en-US" sz="2000" dirty="0"/>
              <a:t>Video </a:t>
            </a:r>
            <a:r>
              <a:rPr lang="zh-CN" altLang="en-US" sz="2000" dirty="0"/>
              <a:t>和 </a:t>
            </a:r>
            <a:r>
              <a:rPr lang="en-US" altLang="en-US" sz="2000" dirty="0"/>
              <a:t>Audio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en-US" sz="2000" dirty="0"/>
              <a:t>2D/3D </a:t>
            </a:r>
            <a:r>
              <a:rPr lang="zh-CN" altLang="en-US" sz="2000" dirty="0"/>
              <a:t>制图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本地存储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本地 </a:t>
            </a:r>
            <a:r>
              <a:rPr lang="en-US" altLang="en-US" sz="2000" dirty="0"/>
              <a:t>SQL </a:t>
            </a:r>
            <a:r>
              <a:rPr lang="zh-CN" altLang="en-US" sz="2000" dirty="0"/>
              <a:t>数据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 </a:t>
            </a:r>
            <a:r>
              <a:rPr lang="en-US" altLang="zh-CN" sz="2000" dirty="0"/>
              <a:t>WEB</a:t>
            </a:r>
            <a:r>
              <a:rPr lang="zh-CN" altLang="en-US" sz="2000" dirty="0"/>
              <a:t>应用 连接特性，服务器数据推送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5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977945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Canvas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支持脚本绘制图形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3"/>
              </a:rPr>
              <a:t>内联</a:t>
            </a:r>
            <a:r>
              <a:rPr lang="en-US" altLang="zh-CN" sz="2000" dirty="0">
                <a:hlinkClick r:id="rId3"/>
              </a:rPr>
              <a:t>SVG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	SVG </a:t>
            </a:r>
            <a:r>
              <a:rPr lang="zh-CN" altLang="en-US" sz="2000" dirty="0"/>
              <a:t>指可伸缩矢量图形 </a:t>
            </a:r>
            <a:r>
              <a:rPr lang="en-US" altLang="zh-CN" sz="2000" dirty="0"/>
              <a:t>(Scalable Vector Graphics)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用于定义用于网络的基于矢量的图形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使用 </a:t>
            </a:r>
            <a:r>
              <a:rPr lang="en-US" altLang="zh-CN" sz="2000" dirty="0"/>
              <a:t>XML </a:t>
            </a:r>
            <a:r>
              <a:rPr lang="zh-CN" altLang="en-US" sz="2000" dirty="0"/>
              <a:t>格式定义图形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图像在放大或改变尺寸的情况下其图形质量不会有损失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8602" y="2257419"/>
            <a:ext cx="24479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326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47405"/>
            <a:ext cx="115939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SVG </a:t>
            </a:r>
            <a:r>
              <a:rPr lang="zh-CN" altLang="en-US" sz="2000" dirty="0">
                <a:hlinkClick r:id="rId2"/>
              </a:rPr>
              <a:t>与 </a:t>
            </a:r>
            <a:r>
              <a:rPr lang="en-US" altLang="zh-CN" sz="2000" dirty="0">
                <a:hlinkClick r:id="rId2"/>
              </a:rPr>
              <a:t>Canvas</a:t>
            </a:r>
            <a:r>
              <a:rPr lang="zh-CN" altLang="en-US" sz="2000" dirty="0">
                <a:hlinkClick r:id="rId2"/>
              </a:rPr>
              <a:t>两者间的区别</a:t>
            </a:r>
            <a:endParaRPr lang="en-US" altLang="zh-CN" sz="2000" dirty="0">
              <a:hlinkClick r:id="rId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SVG </a:t>
            </a:r>
            <a:r>
              <a:rPr lang="zh-CN" altLang="en-US" sz="2000" dirty="0"/>
              <a:t>是一种使用 </a:t>
            </a:r>
            <a:r>
              <a:rPr lang="en-US" altLang="zh-CN" sz="2000" dirty="0"/>
              <a:t>XML </a:t>
            </a:r>
            <a:r>
              <a:rPr lang="zh-CN" altLang="en-US" sz="2000" dirty="0"/>
              <a:t>描述 </a:t>
            </a:r>
            <a:r>
              <a:rPr lang="en-US" altLang="zh-CN" sz="2000" dirty="0"/>
              <a:t>2D </a:t>
            </a:r>
            <a:r>
              <a:rPr lang="zh-CN" altLang="en-US" sz="2000" dirty="0"/>
              <a:t>图形的语言。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Canvas </a:t>
            </a:r>
            <a:r>
              <a:rPr lang="zh-CN" altLang="en-US" sz="2000" dirty="0"/>
              <a:t>通过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来绘制 </a:t>
            </a:r>
            <a:r>
              <a:rPr lang="en-US" altLang="zh-CN" sz="2000" dirty="0"/>
              <a:t>2D </a:t>
            </a:r>
            <a:r>
              <a:rPr lang="zh-CN" altLang="en-US" sz="2000" dirty="0"/>
              <a:t>图形。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SVG </a:t>
            </a:r>
            <a:r>
              <a:rPr lang="zh-CN" altLang="en-US" sz="2000" dirty="0"/>
              <a:t>基于 </a:t>
            </a:r>
            <a:r>
              <a:rPr lang="en-US" altLang="zh-CN" sz="2000" dirty="0"/>
              <a:t>XML</a:t>
            </a:r>
            <a:r>
              <a:rPr lang="zh-CN" altLang="en-US" sz="2000" dirty="0"/>
              <a:t>，这意味着 </a:t>
            </a:r>
            <a:r>
              <a:rPr lang="en-US" altLang="zh-CN" sz="2000" dirty="0"/>
              <a:t>SVG DOM </a:t>
            </a:r>
            <a:r>
              <a:rPr lang="zh-CN" altLang="en-US" sz="2000" dirty="0"/>
              <a:t>中的每个元素都是可用的。您可以为某个元素附加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事件处理器。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在 </a:t>
            </a:r>
            <a:r>
              <a:rPr lang="en-US" altLang="zh-CN" sz="2000" dirty="0"/>
              <a:t>SVG </a:t>
            </a:r>
            <a:r>
              <a:rPr lang="zh-CN" altLang="en-US" sz="2000" dirty="0"/>
              <a:t>中，每个被绘制的图形均被视为对象。如果 </a:t>
            </a:r>
            <a:r>
              <a:rPr lang="en-US" altLang="zh-CN" sz="2000" dirty="0"/>
              <a:t>SVG </a:t>
            </a:r>
            <a:r>
              <a:rPr lang="zh-CN" altLang="en-US" sz="2000" dirty="0"/>
              <a:t>对象的属性发生变化，那么浏览器能够自动重现图形。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Canvas </a:t>
            </a:r>
            <a:r>
              <a:rPr lang="zh-CN" altLang="en-US" sz="2000" dirty="0"/>
              <a:t>是逐像素进行渲染的。在 </a:t>
            </a:r>
            <a:r>
              <a:rPr lang="en-US" altLang="zh-CN" sz="2000" dirty="0"/>
              <a:t>canvas </a:t>
            </a:r>
            <a:r>
              <a:rPr lang="zh-CN" altLang="en-US" sz="2000" dirty="0"/>
              <a:t>中，一旦图形被绘制完成，它就不会继续得到浏览器的关注。如果其位置发生变化，那么整个场景也需要重新绘制，包括任何或许已被图形覆盖的对象。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9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</a:t>
            </a:r>
            <a:r>
              <a:rPr lang="en-US" altLang="zh-CN" dirty="0"/>
              <a:t>Web</a:t>
            </a:r>
            <a:r>
              <a:rPr lang="zh-CN" altLang="en-US" dirty="0"/>
              <a:t>前端开发技术基础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1501" y="1328738"/>
            <a:ext cx="111299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页面主要有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部分组成：</a:t>
            </a:r>
            <a:r>
              <a:rPr lang="zh-CN" altLang="en-US" sz="2000" b="1" dirty="0">
                <a:latin typeface="+mn-ea"/>
                <a:ea typeface="+mn-ea"/>
              </a:rPr>
              <a:t>结构（</a:t>
            </a:r>
            <a:r>
              <a:rPr lang="en-US" altLang="zh-CN" sz="2000" b="1" dirty="0">
                <a:latin typeface="+mn-ea"/>
                <a:ea typeface="+mn-ea"/>
              </a:rPr>
              <a:t>structure</a:t>
            </a:r>
            <a:r>
              <a:rPr lang="zh-CN" altLang="en-US" sz="2000" b="1" dirty="0">
                <a:latin typeface="+mn-ea"/>
                <a:ea typeface="+mn-ea"/>
              </a:rPr>
              <a:t>）、表现（</a:t>
            </a:r>
            <a:r>
              <a:rPr lang="en-US" altLang="zh-CN" sz="2000" b="1" dirty="0">
                <a:latin typeface="+mn-ea"/>
                <a:ea typeface="+mn-ea"/>
              </a:rPr>
              <a:t>presentation</a:t>
            </a:r>
            <a:r>
              <a:rPr lang="zh-CN" altLang="en-US" sz="2000" b="1" dirty="0">
                <a:latin typeface="+mn-ea"/>
                <a:ea typeface="+mn-ea"/>
              </a:rPr>
              <a:t>）和行为（</a:t>
            </a:r>
            <a:r>
              <a:rPr lang="en-US" altLang="zh-CN" sz="2000" b="1" dirty="0">
                <a:latin typeface="+mn-ea"/>
                <a:ea typeface="+mn-ea"/>
              </a:rPr>
              <a:t>behavior</a:t>
            </a:r>
            <a:r>
              <a:rPr lang="zh-CN" altLang="en-US" sz="2000" b="1" dirty="0">
                <a:latin typeface="+mn-ea"/>
                <a:ea typeface="+mn-ea"/>
              </a:rPr>
              <a:t>）。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HTML</a:t>
            </a:r>
            <a:r>
              <a:rPr lang="zh-CN" altLang="en-US" sz="2000" b="1" dirty="0"/>
              <a:t>：</a:t>
            </a:r>
            <a:r>
              <a:rPr lang="zh-CN" altLang="en-US" sz="2000" dirty="0"/>
              <a:t>网页元素的结构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CSS</a:t>
            </a:r>
            <a:r>
              <a:rPr lang="zh-CN" altLang="en-US" sz="2000" dirty="0"/>
              <a:t>：网页元素的表现形式，如：位置、颜色、大小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JS</a:t>
            </a:r>
            <a:r>
              <a:rPr lang="zh-CN" altLang="en-US" sz="2000" dirty="0"/>
              <a:t>：网页元素的交互行为，如：按钮点击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内容与表现分离</a:t>
            </a:r>
            <a:r>
              <a:rPr lang="zh-CN" altLang="en-US" sz="2000" dirty="0"/>
              <a:t>的示例与优势，</a:t>
            </a:r>
            <a:r>
              <a:rPr lang="zh-CN" altLang="en-US" sz="2000" dirty="0">
                <a:hlinkClick r:id="rId2"/>
              </a:rPr>
              <a:t>示例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endParaRPr lang="zh-CN" altLang="en-US" sz="2000" b="1" dirty="0"/>
          </a:p>
        </p:txBody>
      </p:sp>
      <p:pic>
        <p:nvPicPr>
          <p:cNvPr id="1028" name="Picture 4" descr="https://timgsa.baidu.com/timg?image&amp;quality=80&amp;size=b9999_10000&amp;sec=1569511997190&amp;di=14b1847bed10a007a60756c2c3215731&amp;imgtype=jpg&amp;src=http%3A%2F%2Fimg1.imgtn.bdimg.com%2Fit%2Fu%3D1367109401%2C712034892%26fm%3D214%26gp%3D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2138362"/>
            <a:ext cx="34861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6003" y="4303305"/>
            <a:ext cx="68722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易于维护和改版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提高页面浏览速度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便于搜索引擎搜索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便于实现网页信息无障碍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8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18843"/>
            <a:ext cx="850773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HTML5 </a:t>
            </a:r>
            <a:r>
              <a:rPr lang="en-US" altLang="zh-CN" sz="2000" dirty="0" err="1">
                <a:hlinkClick r:id="rId2"/>
              </a:rPr>
              <a:t>MathML</a:t>
            </a:r>
            <a:endParaRPr lang="en-US" altLang="zh-CN" sz="2000" dirty="0">
              <a:hlinkClick r:id="rId3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3"/>
              </a:rPr>
              <a:t>拖放（</a:t>
            </a:r>
            <a:r>
              <a:rPr lang="en-US" altLang="zh-CN" sz="2000" dirty="0">
                <a:hlinkClick r:id="rId3"/>
              </a:rPr>
              <a:t>Drag </a:t>
            </a:r>
            <a:r>
              <a:rPr lang="zh-CN" altLang="en-US" sz="2000" dirty="0">
                <a:hlinkClick r:id="rId3"/>
              </a:rPr>
              <a:t>和 </a:t>
            </a:r>
            <a:r>
              <a:rPr lang="en-US" altLang="zh-CN" sz="2000" dirty="0">
                <a:hlinkClick r:id="rId3"/>
              </a:rPr>
              <a:t>Drop</a:t>
            </a:r>
            <a:r>
              <a:rPr lang="zh-CN" altLang="en-US" sz="2000" dirty="0">
                <a:hlinkClick r:id="rId3"/>
              </a:rPr>
              <a:t>）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4"/>
              </a:rPr>
              <a:t>Geolocation</a:t>
            </a:r>
            <a:r>
              <a:rPr lang="zh-CN" altLang="en-US" sz="2000" dirty="0">
                <a:hlinkClick r:id="rId4"/>
              </a:rPr>
              <a:t>（地理定位）</a:t>
            </a: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5"/>
              </a:rPr>
              <a:t>视频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6"/>
              </a:rPr>
              <a:t>音频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7"/>
              </a:rPr>
              <a:t>新的 </a:t>
            </a:r>
            <a:r>
              <a:rPr lang="en-US" altLang="zh-CN" sz="2000" dirty="0">
                <a:hlinkClick r:id="rId7"/>
              </a:rPr>
              <a:t>Input </a:t>
            </a:r>
            <a:r>
              <a:rPr lang="zh-CN" altLang="en-US" sz="2000" dirty="0">
                <a:hlinkClick r:id="rId7"/>
              </a:rPr>
              <a:t>类型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8"/>
              </a:rPr>
              <a:t>新的表单元素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9"/>
              </a:rPr>
              <a:t>新的表单属性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10"/>
              </a:rPr>
              <a:t>语义元素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4660" y="1218843"/>
            <a:ext cx="4811574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11"/>
              </a:rPr>
              <a:t>Web</a:t>
            </a:r>
            <a:r>
              <a:rPr lang="zh-CN" altLang="en-US" sz="2000" dirty="0">
                <a:hlinkClick r:id="rId11"/>
              </a:rPr>
              <a:t>存储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12"/>
              </a:rPr>
              <a:t>Web SQL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13"/>
              </a:rPr>
              <a:t>应用程序缓存</a:t>
            </a:r>
            <a:endParaRPr lang="zh-CN" altLang="en-US" sz="2000" dirty="0">
              <a:hlinkClick r:id="rId12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14"/>
              </a:rPr>
              <a:t>Web Workers</a:t>
            </a:r>
            <a:endParaRPr lang="en-US" altLang="zh-CN" sz="2000" dirty="0">
              <a:hlinkClick r:id="rId12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12"/>
              </a:rPr>
              <a:t> </a:t>
            </a:r>
            <a:r>
              <a:rPr lang="zh-CN" altLang="en-US" sz="2000" dirty="0">
                <a:hlinkClick r:id="rId15"/>
              </a:rPr>
              <a:t>服务器发送事件</a:t>
            </a:r>
            <a:r>
              <a:rPr lang="en-US" altLang="zh-CN" sz="2000" dirty="0">
                <a:hlinkClick r:id="rId15"/>
              </a:rPr>
              <a:t>(Server-Sent Events)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hlinkClick r:id="rId16"/>
              </a:rPr>
              <a:t>WebSocket</a:t>
            </a:r>
            <a:endParaRPr lang="en-US" altLang="zh-CN" sz="2000" dirty="0">
              <a:hlinkClick r:id="rId14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>
              <a:hlinkClick r:id="rId11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016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2"/>
              </a:rPr>
              <a:t>语义元素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一个语义元素能够清楚的描述其意义给浏览器和开发者。</a:t>
            </a:r>
          </a:p>
          <a:p>
            <a:pPr lvl="1"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无语义</a:t>
            </a:r>
            <a:r>
              <a:rPr lang="zh-CN" altLang="en-US" sz="2000" dirty="0">
                <a:solidFill>
                  <a:srgbClr val="FF0000"/>
                </a:solidFill>
              </a:rPr>
              <a:t> </a:t>
            </a:r>
            <a:r>
              <a:rPr lang="zh-CN" altLang="en-US" sz="2000" dirty="0"/>
              <a:t>元素实例</a:t>
            </a:r>
            <a:r>
              <a:rPr lang="en-US" altLang="zh-CN" sz="2000" dirty="0"/>
              <a:t>: &lt;div&gt; </a:t>
            </a:r>
            <a:r>
              <a:rPr lang="zh-CN" altLang="en-US" sz="2000" dirty="0"/>
              <a:t>和 </a:t>
            </a:r>
            <a:r>
              <a:rPr lang="en-US" altLang="zh-CN" sz="2000" dirty="0"/>
              <a:t>&lt;span&gt; - </a:t>
            </a:r>
            <a:r>
              <a:rPr lang="zh-CN" altLang="en-US" sz="2000" dirty="0"/>
              <a:t>无需考虑内容</a:t>
            </a:r>
            <a:r>
              <a:rPr lang="en-US" altLang="zh-CN" sz="2000" dirty="0"/>
              <a:t>.</a:t>
            </a:r>
          </a:p>
          <a:p>
            <a:pPr lvl="1"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语义</a:t>
            </a:r>
            <a:r>
              <a:rPr lang="zh-CN" altLang="en-US" sz="2000" dirty="0"/>
              <a:t>元素实例</a:t>
            </a:r>
            <a:r>
              <a:rPr lang="en-US" altLang="zh-CN" sz="2000" dirty="0"/>
              <a:t>: &lt;form&gt;, &lt;table&gt;, and 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&gt; - </a:t>
            </a:r>
            <a:r>
              <a:rPr lang="zh-CN" altLang="en-US" sz="2000" dirty="0"/>
              <a:t>清楚的定义了它的内容</a:t>
            </a:r>
            <a:r>
              <a:rPr lang="en-US" altLang="zh-CN" sz="20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1101" y="2468281"/>
            <a:ext cx="2705615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63189" y="4075624"/>
            <a:ext cx="47149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000" dirty="0"/>
              <a:t>HTML5</a:t>
            </a:r>
            <a:r>
              <a:rPr lang="zh-CN" altLang="en-US" sz="2000" dirty="0"/>
              <a:t>提供了新的语义元素来明确一个</a:t>
            </a:r>
            <a:r>
              <a:rPr lang="en-US" altLang="zh-CN" sz="2000" dirty="0"/>
              <a:t>Web</a:t>
            </a:r>
            <a:r>
              <a:rPr lang="zh-CN" altLang="en-US" sz="2000" dirty="0"/>
              <a:t>页面的不同部分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br>
              <a:rPr lang="zh-CN" altLang="en-US" sz="2000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370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Web</a:t>
            </a:r>
            <a:r>
              <a:rPr lang="zh-CN" altLang="en-US" sz="2000" dirty="0">
                <a:hlinkClick r:id="rId2"/>
              </a:rPr>
              <a:t>存储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HTML5 web </a:t>
            </a:r>
            <a:r>
              <a:rPr lang="zh-CN" altLang="en-US" sz="2000" dirty="0"/>
              <a:t>存储</a:t>
            </a:r>
            <a:r>
              <a:rPr lang="en-US" altLang="zh-CN" sz="2000" dirty="0"/>
              <a:t>,</a:t>
            </a:r>
            <a:r>
              <a:rPr lang="zh-CN" altLang="en-US" sz="2000" dirty="0"/>
              <a:t>一个比</a:t>
            </a:r>
            <a:r>
              <a:rPr lang="en-US" sz="2000" dirty="0"/>
              <a:t>cookie</a:t>
            </a:r>
            <a:r>
              <a:rPr lang="zh-CN" altLang="en-US" sz="2000" dirty="0"/>
              <a:t>更好的本地存储方式。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客户端存储数据的两个对象为：</a:t>
            </a:r>
          </a:p>
          <a:p>
            <a:pPr lvl="1" latinLnBrk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localStorage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</a:t>
            </a:r>
            <a:r>
              <a:rPr lang="zh-CN" altLang="en-US" sz="2000" dirty="0"/>
              <a:t>没有时间限制的数据存储</a:t>
            </a:r>
          </a:p>
          <a:p>
            <a:pPr lvl="1" latinLnBrk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sessionStorage</a:t>
            </a:r>
            <a:r>
              <a:rPr lang="en-US" sz="2000" dirty="0"/>
              <a:t> - </a:t>
            </a:r>
            <a:r>
              <a:rPr lang="zh-CN" altLang="en-US" sz="2000" dirty="0"/>
              <a:t>针对一个 </a:t>
            </a:r>
            <a:r>
              <a:rPr lang="en-US" sz="2000" dirty="0"/>
              <a:t>session </a:t>
            </a:r>
            <a:r>
              <a:rPr lang="zh-CN" altLang="en-US" sz="2000" dirty="0"/>
              <a:t>的数据存储，当用户关闭浏览器窗口后，数据会被删除。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4166" y="4188254"/>
            <a:ext cx="5929354" cy="166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81290" y="606006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4"/>
              </a:rPr>
              <a:t>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81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3.1.4 HTML5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045" y="1175980"/>
            <a:ext cx="8507730" cy="502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Web SQL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Web SQL </a:t>
            </a:r>
            <a:r>
              <a:rPr lang="zh-CN" altLang="en-US" sz="2000" dirty="0"/>
              <a:t>数据库 </a:t>
            </a:r>
            <a:r>
              <a:rPr lang="en-US" altLang="zh-CN" sz="2000" dirty="0"/>
              <a:t>API </a:t>
            </a:r>
            <a:r>
              <a:rPr lang="zh-CN" altLang="en-US" sz="2000" dirty="0"/>
              <a:t>并不是 </a:t>
            </a:r>
            <a:r>
              <a:rPr lang="en-US" altLang="zh-CN" sz="2000" dirty="0"/>
              <a:t>HTML5 </a:t>
            </a:r>
            <a:r>
              <a:rPr lang="zh-CN" altLang="en-US" sz="2000" dirty="0"/>
              <a:t>规范的一部分，但是它是一个独立的规范，引入了一组使用 </a:t>
            </a:r>
            <a:r>
              <a:rPr lang="en-US" altLang="zh-CN" sz="2000" dirty="0"/>
              <a:t>SQL </a:t>
            </a:r>
            <a:r>
              <a:rPr lang="zh-CN" altLang="en-US" sz="2000" dirty="0"/>
              <a:t>操作客户端数据库的 </a:t>
            </a:r>
            <a:r>
              <a:rPr lang="en-US" altLang="zh-CN" sz="2000" dirty="0"/>
              <a:t>APIs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olidFill>
                  <a:srgbClr val="FF0000"/>
                </a:solidFill>
              </a:rPr>
              <a:t>Indexed Database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同样是一个</a:t>
            </a:r>
            <a:r>
              <a:rPr lang="en-US" altLang="zh-CN" sz="2000" dirty="0"/>
              <a:t>Web</a:t>
            </a:r>
            <a:r>
              <a:rPr lang="zh-CN" altLang="en-US" sz="2000" dirty="0"/>
              <a:t>客户端存储结构化数据的规范，是一个完全内置于浏览器中的一个沙盒环境中的文档数据库（</a:t>
            </a:r>
            <a:r>
              <a:rPr lang="en-US" altLang="zh-CN" sz="2000" dirty="0" err="1"/>
              <a:t>NoSQL</a:t>
            </a:r>
            <a:r>
              <a:rPr lang="zh-CN" altLang="en-US" sz="2000" dirty="0"/>
              <a:t>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7216" y="4243394"/>
            <a:ext cx="29718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627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3.2.1CSS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59396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层叠样式表（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en-US" altLang="zh-CN" sz="2000" dirty="0"/>
              <a:t>ascading 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tyle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heets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样式表，样式表是文档的表现，</a:t>
            </a:r>
            <a:r>
              <a:rPr lang="en-US" altLang="zh-CN" dirty="0"/>
              <a:t>html</a:t>
            </a:r>
            <a:r>
              <a:rPr lang="zh-CN" altLang="en-US" dirty="0"/>
              <a:t>是文档的内容，</a:t>
            </a:r>
            <a:r>
              <a:rPr lang="zh-CN" altLang="en-US" dirty="0">
                <a:solidFill>
                  <a:srgbClr val="FF0000"/>
                </a:solidFill>
              </a:rPr>
              <a:t>内容与表现分离</a:t>
            </a:r>
            <a:r>
              <a:rPr lang="zh-CN" altLang="en-US" dirty="0"/>
              <a:t>的思路，</a:t>
            </a:r>
            <a:r>
              <a:rPr lang="zh-CN" altLang="en-US" dirty="0">
                <a:hlinkClick r:id="rId2"/>
              </a:rPr>
              <a:t>示例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层叠：一组样式在一起层叠使用，控制一个或多个</a:t>
            </a:r>
            <a:r>
              <a:rPr lang="en-US" altLang="zh-CN" dirty="0"/>
              <a:t>HTML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当前版本为</a:t>
            </a:r>
            <a:r>
              <a:rPr lang="en-US" altLang="zh-CN" dirty="0"/>
              <a:t>CSS3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优点：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内容和样式分离，在</a:t>
            </a:r>
            <a:r>
              <a:rPr lang="en-US" altLang="zh-CN" dirty="0"/>
              <a:t>HTML</a:t>
            </a:r>
            <a:r>
              <a:rPr lang="zh-CN" altLang="en-US" dirty="0"/>
              <a:t>文件中只存放内容信息，设计部分存放在独立的样式文件中，既可以实现精确的样式控制，又保持了</a:t>
            </a:r>
            <a:r>
              <a:rPr lang="en-US" altLang="zh-CN" dirty="0"/>
              <a:t>html</a:t>
            </a:r>
            <a:r>
              <a:rPr lang="zh-CN" altLang="en-US" dirty="0"/>
              <a:t>简单明了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易于维护和改版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提高页面浏览速度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便于搜索引擎搜索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便于实现网页信息无障碍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88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3.2.1CSS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2132857"/>
            <a:ext cx="2847975" cy="2847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404318"/>
            <a:ext cx="3067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15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3.2.1CSS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规则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 </a:t>
            </a:r>
            <a:r>
              <a:rPr lang="zh-CN" altLang="en-US" sz="2000" dirty="0"/>
              <a:t>规则由两个主要的部分构成：选择器，以及一条或多条声明</a:t>
            </a:r>
            <a:r>
              <a:rPr lang="en-US" altLang="zh-CN" sz="2000" dirty="0"/>
              <a:t>: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选择器通常确定需要改变样式的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每条声明由一个属性和一个值组成，属性和值被冒号分开，多个声明直接用分号分开。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2"/>
              </a:rPr>
              <a:t>实例</a:t>
            </a:r>
            <a:r>
              <a:rPr lang="en-US" altLang="zh-CN" sz="2000" dirty="0">
                <a:hlinkClick r:id="rId2"/>
              </a:rPr>
              <a:t>1</a:t>
            </a:r>
            <a:r>
              <a:rPr lang="zh-CN" altLang="en-US" sz="2000" dirty="0"/>
              <a:t>，</a:t>
            </a:r>
            <a:r>
              <a:rPr lang="zh-CN" altLang="en-US" sz="2000" dirty="0">
                <a:hlinkClick r:id="rId3"/>
              </a:rPr>
              <a:t>实例</a:t>
            </a:r>
            <a:r>
              <a:rPr lang="en-US" altLang="zh-CN" sz="2000" dirty="0">
                <a:hlinkClick r:id="rId3"/>
              </a:rPr>
              <a:t>2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794" y="2643183"/>
            <a:ext cx="55245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6755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3.2.1CSS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注释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注释以 </a:t>
            </a:r>
            <a:r>
              <a:rPr lang="en-US" altLang="zh-CN" sz="2000" dirty="0"/>
              <a:t>"/*" </a:t>
            </a:r>
            <a:r>
              <a:rPr lang="zh-CN" altLang="en-US" sz="2000" dirty="0"/>
              <a:t>开始</a:t>
            </a:r>
            <a:r>
              <a:rPr lang="en-US" altLang="zh-CN" sz="2000" dirty="0"/>
              <a:t>, </a:t>
            </a:r>
            <a:r>
              <a:rPr lang="zh-CN" altLang="en-US" sz="2000" dirty="0"/>
              <a:t>以 </a:t>
            </a:r>
            <a:r>
              <a:rPr lang="en-US" altLang="zh-CN" sz="2000" dirty="0"/>
              <a:t>"*/" </a:t>
            </a:r>
            <a:r>
              <a:rPr lang="zh-CN" altLang="en-US" sz="2000" dirty="0"/>
              <a:t>结束</a:t>
            </a:r>
            <a:r>
              <a:rPr lang="en-US" altLang="zh-CN" sz="2000" dirty="0"/>
              <a:t>, </a:t>
            </a:r>
            <a:r>
              <a:rPr lang="zh-CN" altLang="en-US" sz="2000" dirty="0"/>
              <a:t>实例如下</a:t>
            </a:r>
            <a:r>
              <a:rPr lang="en-US" altLang="zh-CN" sz="2000" dirty="0"/>
              <a:t>: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/*</a:t>
            </a:r>
            <a:r>
              <a:rPr lang="zh-CN" altLang="en-US" sz="2000" dirty="0"/>
              <a:t>这是个注释*</a:t>
            </a:r>
            <a:r>
              <a:rPr lang="en-US" altLang="zh-CN" sz="2000" dirty="0"/>
              <a:t>/</a:t>
            </a:r>
            <a:br>
              <a:rPr lang="zh-CN" altLang="en-US" sz="2000" dirty="0"/>
            </a:br>
            <a:r>
              <a:rPr lang="en-US" sz="2000" dirty="0"/>
              <a:t>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text-</a:t>
            </a:r>
            <a:r>
              <a:rPr lang="en-US" sz="2000" dirty="0" err="1"/>
              <a:t>align:center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/*</a:t>
            </a:r>
            <a:r>
              <a:rPr lang="zh-CN" altLang="en-US" sz="2000" dirty="0"/>
              <a:t>这是另一个注释*</a:t>
            </a:r>
            <a:r>
              <a:rPr lang="en-US" altLang="zh-CN" sz="2000" dirty="0"/>
              <a:t>/</a:t>
            </a:r>
            <a:br>
              <a:rPr lang="zh-CN" altLang="en-US" sz="2000" dirty="0"/>
            </a:br>
            <a:r>
              <a:rPr lang="en-US" sz="2000" dirty="0" err="1"/>
              <a:t>color:black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 err="1"/>
              <a:t>font-family:arial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r>
              <a:rPr lang="en-US" altLang="zh-CN" sz="2000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424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3.2.1CSS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545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放置</a:t>
            </a:r>
            <a:r>
              <a:rPr lang="en-US" altLang="zh-CN" sz="2000" dirty="0">
                <a:sym typeface="+mn-ea"/>
              </a:rPr>
              <a:t>CSS</a:t>
            </a:r>
            <a:r>
              <a:rPr lang="zh-CN" altLang="en-US" sz="2000" dirty="0">
                <a:sym typeface="+mn-ea"/>
              </a:rPr>
              <a:t>的几种方式</a:t>
            </a:r>
            <a:r>
              <a:rPr lang="en-US" altLang="zh-CN" sz="2000" dirty="0"/>
              <a:t>: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内联样式表</a:t>
            </a:r>
            <a:r>
              <a:rPr lang="zh-CN" altLang="en-US" dirty="0"/>
              <a:t>：针对任意</a:t>
            </a:r>
            <a:r>
              <a:rPr lang="en-US" altLang="zh-CN" dirty="0"/>
              <a:t>body</a:t>
            </a:r>
            <a:r>
              <a:rPr lang="zh-CN" altLang="en-US" dirty="0"/>
              <a:t>元素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	  &lt;p style="</a:t>
            </a:r>
            <a:r>
              <a:rPr lang="en-US" altLang="zh-CN" dirty="0" err="1"/>
              <a:t>color:red;font-family:serif</a:t>
            </a:r>
            <a:r>
              <a:rPr lang="en-US" altLang="zh-CN" dirty="0"/>
              <a:t>"&gt;</a:t>
            </a:r>
            <a:r>
              <a:rPr lang="zh-CN" altLang="en-US" dirty="0"/>
              <a:t>内联样式</a:t>
            </a:r>
            <a:r>
              <a:rPr lang="en-US" altLang="zh-CN" dirty="0"/>
              <a:t>&lt;/p&gt;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嵌入样式表：</a:t>
            </a:r>
            <a:r>
              <a:rPr lang="zh-CN" altLang="en-US" dirty="0"/>
              <a:t>放到</a:t>
            </a:r>
            <a:r>
              <a:rPr lang="en-US" altLang="zh-CN" dirty="0"/>
              <a:t>html</a:t>
            </a:r>
            <a:r>
              <a:rPr lang="zh-CN" altLang="en-US" dirty="0"/>
              <a:t>的文档的</a:t>
            </a:r>
            <a:r>
              <a:rPr lang="en-US" altLang="zh-CN" dirty="0"/>
              <a:t>head</a:t>
            </a:r>
            <a:r>
              <a:rPr lang="zh-CN" altLang="en-US" dirty="0"/>
              <a:t>部分。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1600" dirty="0"/>
              <a:t>&lt;head&gt;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1600" dirty="0"/>
              <a:t>		&lt;style type="text/</a:t>
            </a:r>
            <a:r>
              <a:rPr lang="en-US" altLang="zh-CN" sz="1600" dirty="0" err="1"/>
              <a:t>css</a:t>
            </a:r>
            <a:r>
              <a:rPr lang="en-US" altLang="zh-CN" sz="1600" dirty="0"/>
              <a:t>"&gt;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1600" dirty="0"/>
              <a:t>		&lt;/style&gt;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1600" dirty="0"/>
              <a:t>&lt;/head&gt;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外部样式表</a:t>
            </a:r>
            <a:r>
              <a:rPr lang="zh-CN" altLang="en-US" dirty="0"/>
              <a:t>：在</a:t>
            </a:r>
            <a:r>
              <a:rPr lang="en-US" altLang="zh-CN" dirty="0"/>
              <a:t>head</a:t>
            </a:r>
            <a:r>
              <a:rPr lang="zh-CN" altLang="en-US" dirty="0"/>
              <a:t>部分通过</a:t>
            </a:r>
            <a:r>
              <a:rPr lang="en-US" altLang="zh-CN" dirty="0"/>
              <a:t>link</a:t>
            </a:r>
            <a:r>
              <a:rPr lang="zh-CN" altLang="en-US" dirty="0"/>
              <a:t>链接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        &lt;link </a:t>
            </a:r>
            <a:r>
              <a:rPr lang="en-US" altLang="zh-CN" dirty="0" err="1"/>
              <a:t>rel</a:t>
            </a:r>
            <a:r>
              <a:rPr lang="en-US" altLang="zh-CN" dirty="0"/>
              <a:t>="</a:t>
            </a:r>
            <a:r>
              <a:rPr lang="en-US" altLang="zh-CN" dirty="0" err="1"/>
              <a:t>StyleSheet</a:t>
            </a:r>
            <a:r>
              <a:rPr lang="en-US" altLang="zh-CN" dirty="0"/>
              <a:t>" </a:t>
            </a:r>
            <a:r>
              <a:rPr lang="en-US" altLang="zh-CN" dirty="0" err="1"/>
              <a:t>href</a:t>
            </a:r>
            <a:r>
              <a:rPr lang="en-US" altLang="zh-CN" dirty="0"/>
              <a:t>="style.css"&gt;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当同一个 </a:t>
            </a:r>
            <a:r>
              <a:rPr lang="en-US" altLang="zh-CN" dirty="0"/>
              <a:t>HTML </a:t>
            </a:r>
            <a:r>
              <a:rPr lang="zh-CN" altLang="en-US" dirty="0"/>
              <a:t>元素被不止一个样式定义时，优先级为：</a:t>
            </a:r>
            <a:r>
              <a:rPr lang="zh-CN" altLang="en-US" dirty="0">
                <a:solidFill>
                  <a:srgbClr val="FF0000"/>
                </a:solidFill>
              </a:rPr>
              <a:t>浏览器缺省设置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外部样式表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嵌入样式表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内联样式表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94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3.2.2 CSS</a:t>
            </a:r>
            <a:r>
              <a:rPr lang="zh-CN" altLang="en-US" b="0" kern="1800" dirty="0">
                <a:latin typeface="Times New Roman"/>
              </a:rPr>
              <a:t>常用样式属性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12444"/>
            <a:ext cx="822261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背景属性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062" y="1985954"/>
            <a:ext cx="9443169" cy="321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1568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3.1.1 HTML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093904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 (</a:t>
            </a:r>
            <a:r>
              <a:rPr lang="en-US" altLang="zh-CN" sz="2300" dirty="0" err="1">
                <a:solidFill>
                  <a:srgbClr val="FF0000"/>
                </a:solidFill>
                <a:sym typeface="+mn-ea"/>
              </a:rPr>
              <a:t>H</a:t>
            </a:r>
            <a:r>
              <a:rPr lang="en-US" altLang="zh-CN" sz="2300" dirty="0" err="1">
                <a:sym typeface="+mn-ea"/>
              </a:rPr>
              <a:t>yper</a:t>
            </a:r>
            <a:r>
              <a:rPr lang="en-US" altLang="zh-CN" sz="2300" dirty="0" err="1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2300" dirty="0" err="1">
                <a:sym typeface="+mn-ea"/>
              </a:rPr>
              <a:t>ext</a:t>
            </a:r>
            <a:r>
              <a:rPr lang="en-US" altLang="zh-CN" sz="2300" dirty="0">
                <a:sym typeface="+mn-ea"/>
              </a:rPr>
              <a:t> 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300" dirty="0">
                <a:sym typeface="+mn-ea"/>
              </a:rPr>
              <a:t>arkup 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L</a:t>
            </a:r>
            <a:r>
              <a:rPr lang="en-US" altLang="zh-CN" sz="2300" dirty="0">
                <a:sym typeface="+mn-ea"/>
              </a:rPr>
              <a:t>anguage)</a:t>
            </a:r>
            <a:r>
              <a:rPr lang="zh-CN" altLang="en-US" sz="2300" dirty="0">
                <a:sym typeface="+mn-ea"/>
              </a:rPr>
              <a:t>：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超文本标记</a:t>
            </a:r>
            <a:r>
              <a:rPr lang="zh-CN" altLang="en-US" sz="2300" dirty="0">
                <a:sym typeface="+mn-ea"/>
              </a:rPr>
              <a:t>语言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超文本：不仅可以加入文本，还可以加入链接、图片、声音、动画、影视等内容的文本文件。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标记语言：不需要编译，每个标签都是一条命令，告诉浏览器如何显示文本。标记标签来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描述</a:t>
            </a:r>
            <a:r>
              <a:rPr lang="zh-CN" altLang="en-US" sz="2000" dirty="0">
                <a:sym typeface="+mn-ea"/>
              </a:rPr>
              <a:t>网页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后缀：</a:t>
            </a:r>
            <a:r>
              <a:rPr lang="en-US" altLang="zh-CN" sz="2000" dirty="0">
                <a:sym typeface="+mn-ea"/>
              </a:rPr>
              <a:t>.html</a:t>
            </a:r>
            <a:r>
              <a:rPr lang="zh-CN" altLang="en-US" sz="2000" dirty="0">
                <a:sym typeface="+mn-ea"/>
              </a:rPr>
              <a:t>或</a:t>
            </a:r>
            <a:r>
              <a:rPr lang="en-US" altLang="zh-CN" sz="2000" dirty="0">
                <a:sym typeface="+mn-ea"/>
              </a:rPr>
              <a:t>.</a:t>
            </a:r>
            <a:r>
              <a:rPr lang="en-US" altLang="zh-CN" sz="2000" dirty="0" err="1">
                <a:sym typeface="+mn-ea"/>
              </a:rPr>
              <a:t>htm</a:t>
            </a:r>
            <a:r>
              <a:rPr lang="zh-CN" altLang="en-US" sz="2000" dirty="0">
                <a:sym typeface="+mn-ea"/>
              </a:rPr>
              <a:t>，推荐使用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后缀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59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3.2.2 CSS</a:t>
            </a:r>
            <a:r>
              <a:rPr lang="zh-CN" altLang="en-US" b="0" kern="1800" dirty="0">
                <a:latin typeface="Times New Roman"/>
              </a:rPr>
              <a:t>常用样式属性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文本属性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614" y="1223784"/>
            <a:ext cx="5591186" cy="541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288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3.2.2 CSS</a:t>
            </a:r>
            <a:r>
              <a:rPr lang="zh-CN" altLang="en-US" b="0" kern="1800" dirty="0">
                <a:latin typeface="Times New Roman"/>
              </a:rPr>
              <a:t>常用样式属性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字体属性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4311" y="1944381"/>
            <a:ext cx="10341389" cy="346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579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3.2.2 CSS</a:t>
            </a:r>
            <a:r>
              <a:rPr lang="zh-CN" altLang="en-US" b="0" kern="1800" dirty="0">
                <a:latin typeface="Times New Roman"/>
              </a:rPr>
              <a:t>常用样式属性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334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列表样式属性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3"/>
              </a:rPr>
              <a:t>表格样式属性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4"/>
              </a:rPr>
              <a:t>链接样式属性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83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3.2.2 CSS</a:t>
            </a:r>
            <a:r>
              <a:rPr lang="zh-CN" altLang="en-US" b="0" kern="1800" dirty="0">
                <a:latin typeface="Times New Roman"/>
              </a:rPr>
              <a:t>常用样式属性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440365"/>
            <a:ext cx="11293929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盒子模型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所有</a:t>
            </a:r>
            <a:r>
              <a:rPr lang="en-US" sz="2000" dirty="0"/>
              <a:t>HTML</a:t>
            </a:r>
            <a:r>
              <a:rPr lang="zh-CN" altLang="en-US" sz="2000" dirty="0"/>
              <a:t>元素可以看作盒子，</a:t>
            </a:r>
            <a:r>
              <a:rPr lang="en-US" altLang="zh-CN" sz="2000" dirty="0"/>
              <a:t>CSS</a:t>
            </a:r>
            <a:r>
              <a:rPr lang="zh-CN" altLang="en-US" sz="2000" dirty="0"/>
              <a:t>盒模型本质上是一个盒子，封装周围的</a:t>
            </a:r>
            <a:r>
              <a:rPr lang="en-US" altLang="zh-CN" sz="2000" dirty="0"/>
              <a:t>HTML</a:t>
            </a:r>
            <a:r>
              <a:rPr lang="zh-CN" altLang="en-US" sz="2000" dirty="0"/>
              <a:t>元素，它包括：边距，边框，填充，和实际内容。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12290" name="Picture 2" descr="CSS box-mode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9984" y="3071810"/>
            <a:ext cx="4500594" cy="24266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6939" y="5729305"/>
            <a:ext cx="820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总元素的宽度</a:t>
            </a:r>
            <a:r>
              <a:rPr lang="en-US" altLang="zh-CN" sz="2000" dirty="0"/>
              <a:t>=</a:t>
            </a:r>
            <a:r>
              <a:rPr lang="zh-CN" altLang="en-US" sz="2000" dirty="0"/>
              <a:t>宽度</a:t>
            </a:r>
            <a:r>
              <a:rPr lang="en-US" altLang="zh-CN" sz="2000" dirty="0"/>
              <a:t>+</a:t>
            </a:r>
            <a:r>
              <a:rPr lang="zh-CN" altLang="en-US" sz="2000" dirty="0"/>
              <a:t>左填充</a:t>
            </a:r>
            <a:r>
              <a:rPr lang="en-US" altLang="zh-CN" sz="2000" dirty="0"/>
              <a:t>+</a:t>
            </a:r>
            <a:r>
              <a:rPr lang="zh-CN" altLang="en-US" sz="2000" dirty="0"/>
              <a:t>右填充</a:t>
            </a:r>
            <a:r>
              <a:rPr lang="en-US" altLang="zh-CN" sz="2000" dirty="0"/>
              <a:t>+</a:t>
            </a:r>
            <a:r>
              <a:rPr lang="zh-CN" altLang="en-US" sz="2000" dirty="0"/>
              <a:t>左边框</a:t>
            </a:r>
            <a:r>
              <a:rPr lang="en-US" altLang="zh-CN" sz="2000" dirty="0"/>
              <a:t>+</a:t>
            </a:r>
            <a:r>
              <a:rPr lang="zh-CN" altLang="en-US" sz="2000" dirty="0"/>
              <a:t>右边框</a:t>
            </a:r>
            <a:r>
              <a:rPr lang="en-US" altLang="zh-CN" sz="2000" dirty="0"/>
              <a:t>+</a:t>
            </a:r>
            <a:r>
              <a:rPr lang="zh-CN" altLang="en-US" sz="2000" dirty="0"/>
              <a:t>左边距</a:t>
            </a:r>
            <a:r>
              <a:rPr lang="en-US" altLang="zh-CN" sz="2000" dirty="0"/>
              <a:t>+</a:t>
            </a:r>
            <a:r>
              <a:rPr lang="zh-CN" altLang="en-US" sz="2000" dirty="0"/>
              <a:t>右边距</a:t>
            </a:r>
          </a:p>
        </p:txBody>
      </p:sp>
    </p:spTree>
    <p:extLst>
      <p:ext uri="{BB962C8B-B14F-4D97-AF65-F5344CB8AC3E}">
        <p14:creationId xmlns:p14="http://schemas.microsoft.com/office/powerpoint/2010/main" val="4228922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  <a:hlinkClick r:id="rId2"/>
              </a:rPr>
              <a:t>3.2.3 CSS</a:t>
            </a:r>
            <a:r>
              <a:rPr lang="zh-CN" altLang="en-US" b="0" kern="1800" dirty="0">
                <a:latin typeface="Times New Roman"/>
                <a:hlinkClick r:id="rId2"/>
              </a:rPr>
              <a:t>选择器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79692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选择器，也叫标签选择器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通过标签名来选择，如：</a:t>
            </a:r>
            <a:r>
              <a:rPr lang="en-US" altLang="zh-CN" sz="2000" dirty="0">
                <a:sym typeface="+mn-ea"/>
              </a:rPr>
              <a:t>p{ </a:t>
            </a:r>
            <a:r>
              <a:rPr lang="en-US" altLang="zh-CN" sz="2000" dirty="0" err="1">
                <a:sym typeface="+mn-ea"/>
              </a:rPr>
              <a:t>color:red</a:t>
            </a:r>
            <a:r>
              <a:rPr lang="en-US" altLang="zh-CN" sz="2000" dirty="0">
                <a:sym typeface="+mn-ea"/>
              </a:rPr>
              <a:t>}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3"/>
              </a:rPr>
              <a:t>class</a:t>
            </a:r>
            <a:r>
              <a:rPr lang="zh-CN" altLang="en-US" sz="2000" dirty="0">
                <a:sym typeface="+mn-ea"/>
                <a:hlinkClick r:id="rId3"/>
              </a:rPr>
              <a:t>类选择器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用于描述一组元素的样式，</a:t>
            </a:r>
            <a:r>
              <a:rPr lang="en-US" altLang="zh-CN" sz="2000" dirty="0">
                <a:sym typeface="+mn-ea"/>
              </a:rPr>
              <a:t>class </a:t>
            </a:r>
            <a:r>
              <a:rPr lang="zh-CN" altLang="en-US" sz="2000" dirty="0">
                <a:sym typeface="+mn-ea"/>
              </a:rPr>
              <a:t>选择器在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中以</a:t>
            </a:r>
            <a:r>
              <a:rPr lang="en-US" altLang="zh-CN" sz="2000" dirty="0">
                <a:sym typeface="+mn-ea"/>
              </a:rPr>
              <a:t>class</a:t>
            </a:r>
            <a:r>
              <a:rPr lang="zh-CN" altLang="en-US" sz="2000" dirty="0">
                <a:sym typeface="+mn-ea"/>
              </a:rPr>
              <a:t>属性表示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在 </a:t>
            </a:r>
            <a:r>
              <a:rPr lang="en-US" altLang="zh-CN" sz="2000" dirty="0">
                <a:sym typeface="+mn-ea"/>
              </a:rPr>
              <a:t>CSS </a:t>
            </a:r>
            <a:r>
              <a:rPr lang="zh-CN" altLang="en-US" sz="2000" dirty="0">
                <a:sym typeface="+mn-ea"/>
              </a:rPr>
              <a:t>中，类选择器以一个点</a:t>
            </a:r>
            <a:r>
              <a:rPr lang="en-US" altLang="zh-CN" sz="2000" dirty="0">
                <a:sym typeface="+mn-ea"/>
              </a:rPr>
              <a:t>"."</a:t>
            </a:r>
            <a:r>
              <a:rPr lang="zh-CN" altLang="en-US" sz="2000" dirty="0">
                <a:sym typeface="+mn-ea"/>
              </a:rPr>
              <a:t>号显示：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.center {text-</a:t>
            </a:r>
            <a:r>
              <a:rPr lang="en-US" sz="2000" dirty="0" err="1"/>
              <a:t>align:center</a:t>
            </a:r>
            <a:r>
              <a:rPr lang="en-US" sz="2000" dirty="0"/>
              <a:t>;}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3"/>
              </a:rPr>
              <a:t>Id</a:t>
            </a:r>
            <a:r>
              <a:rPr lang="zh-CN" altLang="en-US" sz="2000" dirty="0">
                <a:sym typeface="+mn-ea"/>
                <a:hlinkClick r:id="rId3"/>
              </a:rPr>
              <a:t>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为标有特定 </a:t>
            </a:r>
            <a:r>
              <a:rPr lang="en-US" altLang="zh-CN" sz="2000" dirty="0">
                <a:sym typeface="+mn-ea"/>
              </a:rPr>
              <a:t>id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元素指定特定的样式，唯一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元素以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属性来设置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选择器</a:t>
            </a:r>
            <a:r>
              <a:rPr lang="en-US" altLang="zh-CN" sz="2000" dirty="0">
                <a:sym typeface="+mn-ea"/>
              </a:rPr>
              <a:t>,CSS </a:t>
            </a:r>
            <a:r>
              <a:rPr lang="zh-CN" altLang="en-US" sz="2000" dirty="0">
                <a:sym typeface="+mn-ea"/>
              </a:rPr>
              <a:t>中 </a:t>
            </a:r>
            <a:r>
              <a:rPr lang="en-US" altLang="zh-CN" sz="2000" dirty="0">
                <a:sym typeface="+mn-ea"/>
              </a:rPr>
              <a:t>id </a:t>
            </a:r>
            <a:r>
              <a:rPr lang="zh-CN" altLang="en-US" sz="2000" dirty="0">
                <a:sym typeface="+mn-ea"/>
              </a:rPr>
              <a:t>选择器以 </a:t>
            </a:r>
            <a:r>
              <a:rPr lang="en-US" altLang="zh-CN" sz="2000" dirty="0">
                <a:sym typeface="+mn-ea"/>
              </a:rPr>
              <a:t>“#” </a:t>
            </a:r>
            <a:r>
              <a:rPr lang="zh-CN" altLang="en-US" sz="2000" dirty="0">
                <a:sym typeface="+mn-ea"/>
              </a:rPr>
              <a:t>来定义。如</a:t>
            </a:r>
            <a:r>
              <a:rPr lang="en-US" sz="2000" dirty="0"/>
              <a:t>#para {</a:t>
            </a:r>
            <a:r>
              <a:rPr lang="en-US" sz="2000" dirty="0" err="1"/>
              <a:t>color:red</a:t>
            </a:r>
            <a:r>
              <a:rPr lang="en-US" sz="2000" dirty="0"/>
              <a:t>;}  </a:t>
            </a:r>
            <a:r>
              <a:rPr lang="zh-CN" altLang="en-US" sz="2000" dirty="0">
                <a:hlinkClick r:id="rId4"/>
              </a:rPr>
              <a:t>实例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770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  <a:hlinkClick r:id="rId2"/>
              </a:rPr>
              <a:t>3.2.3 CSS</a:t>
            </a:r>
            <a:r>
              <a:rPr lang="zh-CN" altLang="en-US" b="0" kern="1800" dirty="0">
                <a:latin typeface="Times New Roman"/>
                <a:hlinkClick r:id="rId2"/>
              </a:rPr>
              <a:t>选择器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3"/>
              </a:rPr>
              <a:t>组合选择器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4"/>
              </a:rPr>
              <a:t>后代选取器</a:t>
            </a:r>
            <a:r>
              <a:rPr lang="en-US" altLang="zh-CN" sz="2000" dirty="0">
                <a:sym typeface="+mn-ea"/>
                <a:hlinkClick r:id="rId4"/>
              </a:rPr>
              <a:t>(</a:t>
            </a:r>
            <a:r>
              <a:rPr lang="zh-CN" altLang="en-US" sz="2000" dirty="0">
                <a:sym typeface="+mn-ea"/>
                <a:hlinkClick r:id="rId4"/>
              </a:rPr>
              <a:t>以空格分隔</a:t>
            </a:r>
            <a:r>
              <a:rPr lang="en-US" altLang="zh-CN" sz="2000" dirty="0">
                <a:sym typeface="+mn-ea"/>
                <a:hlinkClick r:id="rId4"/>
              </a:rPr>
              <a:t>)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div 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background-</a:t>
            </a:r>
            <a:r>
              <a:rPr lang="en-US" sz="2000" dirty="0" err="1"/>
              <a:t>color:yellow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5"/>
              </a:rPr>
              <a:t>子元素选择器</a:t>
            </a:r>
            <a:r>
              <a:rPr lang="en-US" altLang="zh-CN" sz="2000" dirty="0">
                <a:sym typeface="+mn-ea"/>
                <a:hlinkClick r:id="rId5"/>
              </a:rPr>
              <a:t>(</a:t>
            </a:r>
            <a:r>
              <a:rPr lang="zh-CN" altLang="en-US" sz="2000" dirty="0">
                <a:sym typeface="+mn-ea"/>
                <a:hlinkClick r:id="rId5"/>
              </a:rPr>
              <a:t>以大于号分隔）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6"/>
              </a:rPr>
              <a:t>相邻兄弟选择器（以加号分隔）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7"/>
              </a:rPr>
              <a:t>后续兄弟选择器（以破折号分隔）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279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3.2.3 CSS</a:t>
            </a:r>
            <a:r>
              <a:rPr lang="zh-CN" altLang="en-US" b="0" kern="1800" dirty="0">
                <a:latin typeface="Times New Roman"/>
              </a:rPr>
              <a:t>选择器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04555"/>
            <a:ext cx="82226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伪类选择器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  <a:hlinkClick r:id="rId3"/>
              </a:rPr>
              <a:t>伪元素选择器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504" y="2285993"/>
            <a:ext cx="7858148" cy="442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6271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  <a:hlinkClick r:id="rId2"/>
              </a:rPr>
              <a:t>3.2.4 CSS</a:t>
            </a:r>
            <a:r>
              <a:rPr lang="zh-CN" altLang="en-US" b="0" kern="1800" dirty="0">
                <a:latin typeface="Times New Roman"/>
                <a:hlinkClick r:id="rId2"/>
              </a:rPr>
              <a:t>定位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593967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定位属性允许你为一个元素定位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四种定位方法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Static </a:t>
            </a:r>
            <a:r>
              <a:rPr lang="zh-CN" altLang="en-US" sz="2000" dirty="0">
                <a:sym typeface="+mn-ea"/>
              </a:rPr>
              <a:t>定位：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元素的默认值，即没有定位，元素出现在正常的流中。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3"/>
              </a:rPr>
              <a:t>Fixed </a:t>
            </a:r>
            <a:r>
              <a:rPr lang="zh-CN" altLang="en-US" sz="2000" dirty="0">
                <a:sym typeface="+mn-ea"/>
                <a:hlinkClick r:id="rId3"/>
              </a:rPr>
              <a:t>定位</a:t>
            </a:r>
            <a:r>
              <a:rPr lang="zh-CN" altLang="en-US" sz="2000" dirty="0">
                <a:sym typeface="+mn-ea"/>
              </a:rPr>
              <a:t>：元素的位置相对于浏览器窗口是固定位置。即使窗口是滚动的它也不会移动，</a:t>
            </a:r>
            <a:r>
              <a:rPr lang="en-US" altLang="zh-CN" sz="2000" dirty="0"/>
              <a:t>Fixed</a:t>
            </a:r>
            <a:r>
              <a:rPr lang="zh-CN" altLang="en-US" sz="2000" dirty="0"/>
              <a:t>定位</a:t>
            </a:r>
            <a:r>
              <a:rPr lang="zh-CN" altLang="en-US" sz="2000" dirty="0">
                <a:solidFill>
                  <a:srgbClr val="FF0000"/>
                </a:solidFill>
              </a:rPr>
              <a:t>使元素的位置与文档流无关。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4"/>
              </a:rPr>
              <a:t>Relative </a:t>
            </a:r>
            <a:r>
              <a:rPr lang="zh-CN" altLang="en-US" sz="2000" dirty="0">
                <a:sym typeface="+mn-ea"/>
                <a:hlinkClick r:id="rId4"/>
              </a:rPr>
              <a:t>定位</a:t>
            </a:r>
            <a:r>
              <a:rPr lang="zh-CN" altLang="en-US" sz="2000" dirty="0">
                <a:sym typeface="+mn-ea"/>
              </a:rPr>
              <a:t>：相对元素原本应在的文档流中的位置定位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5"/>
              </a:rPr>
              <a:t>Absolute </a:t>
            </a:r>
            <a:r>
              <a:rPr lang="zh-CN" altLang="en-US" sz="2000" dirty="0">
                <a:sym typeface="+mn-ea"/>
                <a:hlinkClick r:id="rId5"/>
              </a:rPr>
              <a:t>定位</a:t>
            </a:r>
            <a:r>
              <a:rPr lang="zh-CN" altLang="en-US" sz="2000" dirty="0">
                <a:sym typeface="+mn-ea"/>
              </a:rPr>
              <a:t>：绝对定位的元素的位置相对于最近的已定位父元素，如果元素没有已定位的父元素，那么它的位置相对于</a:t>
            </a:r>
            <a:r>
              <a:rPr lang="en-US" altLang="zh-CN" sz="2000" dirty="0">
                <a:sym typeface="+mn-ea"/>
              </a:rPr>
              <a:t>&lt;html&gt;: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Absolutely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定位使元素的位置与文档流无关，因此不占据空间。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71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3.2.5 CSS3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09390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CSS3 </a:t>
            </a:r>
            <a:r>
              <a:rPr lang="zh-CN" altLang="en-US" sz="2000" dirty="0">
                <a:hlinkClick r:id="rId2"/>
              </a:rPr>
              <a:t>边框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圆角边框、阴影、边界图片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3"/>
              </a:rPr>
              <a:t>CSS3 </a:t>
            </a:r>
            <a:r>
              <a:rPr lang="zh-CN" altLang="en-US" sz="2000" dirty="0">
                <a:sym typeface="+mn-ea"/>
                <a:hlinkClick r:id="rId3"/>
              </a:rPr>
              <a:t>圆角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使用 </a:t>
            </a:r>
            <a:r>
              <a:rPr lang="en-US" sz="2000" dirty="0"/>
              <a:t>CSS3 border-radius </a:t>
            </a:r>
            <a:r>
              <a:rPr lang="zh-CN" altLang="en-US" sz="2000" dirty="0"/>
              <a:t>属性，你可以给任何元素制作 </a:t>
            </a:r>
            <a:r>
              <a:rPr lang="en-US" altLang="zh-CN" sz="2000" dirty="0"/>
              <a:t>"</a:t>
            </a:r>
            <a:r>
              <a:rPr lang="zh-CN" altLang="en-US" sz="2000" dirty="0"/>
              <a:t>圆角</a:t>
            </a:r>
            <a:r>
              <a:rPr lang="en-US" altLang="zh-CN" sz="2000" dirty="0"/>
              <a:t>”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4"/>
              </a:rPr>
              <a:t>CSS3 </a:t>
            </a:r>
            <a:r>
              <a:rPr lang="zh-CN" altLang="en-US" sz="2000" dirty="0">
                <a:hlinkClick r:id="rId4"/>
              </a:rPr>
              <a:t>渐变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在两个或多个指定的颜色之间显示平稳的过渡。</a:t>
            </a: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5"/>
              </a:rPr>
              <a:t>CSS3 </a:t>
            </a:r>
            <a:r>
              <a:rPr lang="zh-CN" altLang="en-US" sz="2000" dirty="0">
                <a:hlinkClick r:id="rId5"/>
              </a:rPr>
              <a:t>文本效果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文本阴影、文本换行等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6"/>
              </a:rPr>
              <a:t>CSS3 </a:t>
            </a:r>
            <a:r>
              <a:rPr lang="zh-CN" altLang="en-US" sz="2000" dirty="0">
                <a:hlinkClick r:id="rId6"/>
              </a:rPr>
              <a:t>字体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支持从网站下载字体</a:t>
            </a:r>
          </a:p>
        </p:txBody>
      </p:sp>
    </p:spTree>
    <p:extLst>
      <p:ext uri="{BB962C8B-B14F-4D97-AF65-F5344CB8AC3E}">
        <p14:creationId xmlns:p14="http://schemas.microsoft.com/office/powerpoint/2010/main" val="2953048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3.2.5 CSS3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18843"/>
            <a:ext cx="11622542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2"/>
              </a:rPr>
              <a:t>CSS3 2D/3D </a:t>
            </a:r>
            <a:r>
              <a:rPr lang="zh-CN" altLang="en-US" sz="2000" dirty="0">
                <a:hlinkClick r:id="rId2"/>
              </a:rPr>
              <a:t>转换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移动，比例化，反过来，旋转，和拉伸元素。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3"/>
              </a:rPr>
              <a:t>CSS3 </a:t>
            </a:r>
            <a:r>
              <a:rPr lang="zh-CN" altLang="en-US" sz="2000" dirty="0">
                <a:hlinkClick r:id="rId3"/>
              </a:rPr>
              <a:t>过渡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在从一种样式转变到另一个的时候添加某种效果过渡。</a:t>
            </a: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hlinkClick r:id="rId4"/>
              </a:rPr>
              <a:t>CSS3 </a:t>
            </a:r>
            <a:r>
              <a:rPr lang="zh-CN" altLang="en-US" sz="2000" dirty="0">
                <a:hlinkClick r:id="rId4"/>
              </a:rPr>
              <a:t>动画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可以创建动画，它可以取代许多网页动画图像，</a:t>
            </a:r>
            <a:r>
              <a:rPr lang="en-US" altLang="zh-CN" dirty="0"/>
              <a:t>Flash</a:t>
            </a:r>
            <a:r>
              <a:rPr lang="zh-CN" altLang="en-US" dirty="0"/>
              <a:t>动画等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36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3.1.2 HTML</a:t>
            </a:r>
            <a:r>
              <a:rPr lang="zh-CN" altLang="en-US" b="0" kern="1800" dirty="0">
                <a:latin typeface="Times New Roman"/>
              </a:rPr>
              <a:t>常用标签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553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基本文档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&lt;!DOCTYPE html&gt;        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&lt;html&gt;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&lt;head&gt;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	&lt;title&gt;</a:t>
            </a:r>
            <a:r>
              <a:rPr lang="zh-CN" altLang="en-US" sz="2000" dirty="0">
                <a:sym typeface="+mn-ea"/>
              </a:rPr>
              <a:t>文档标题</a:t>
            </a:r>
            <a:r>
              <a:rPr lang="en-US" altLang="zh-CN" sz="2000" dirty="0">
                <a:sym typeface="+mn-ea"/>
              </a:rPr>
              <a:t>&lt;/title&gt;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&lt;/head&gt;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&lt;body&gt;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可见文本</a:t>
            </a:r>
            <a:r>
              <a:rPr lang="en-US" altLang="zh-CN" sz="2000" dirty="0">
                <a:sym typeface="+mn-ea"/>
              </a:rPr>
              <a:t>...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&lt;/body&gt;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&lt;/html&gt;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3249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3.2.6 </a:t>
            </a:r>
            <a:r>
              <a:rPr lang="zh-CN" altLang="en-US" b="0" kern="1800" dirty="0">
                <a:latin typeface="Times New Roman"/>
              </a:rPr>
              <a:t>常见</a:t>
            </a:r>
            <a:r>
              <a:rPr lang="en-US" altLang="zh-CN" b="0" kern="1800" dirty="0">
                <a:latin typeface="Times New Roman"/>
              </a:rPr>
              <a:t>CSS</a:t>
            </a:r>
            <a:r>
              <a:rPr lang="zh-CN" altLang="en-US" b="0" kern="1800" dirty="0">
                <a:latin typeface="Times New Roman"/>
              </a:rPr>
              <a:t>框架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0622417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Bootstrap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2"/>
              </a:rPr>
              <a:t>入门教程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hlinkClick r:id="rId3"/>
              </a:rPr>
              <a:t>在线编辑器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 err="1">
                <a:hlinkClick r:id="rId4"/>
              </a:rPr>
              <a:t>AdminLTE</a:t>
            </a:r>
            <a:r>
              <a:rPr lang="zh-CN" altLang="en-US" dirty="0">
                <a:hlinkClick r:id="rId4"/>
              </a:rPr>
              <a:t>实例</a:t>
            </a:r>
            <a:endParaRPr lang="en-US" altLang="zh-CN" dirty="0">
              <a:hlinkClick r:id="rId5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Foundation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hlinkClick r:id="rId6"/>
              </a:rPr>
              <a:t>入门教程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19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3.3.1 JavaScript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565392" cy="467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什么是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？</a:t>
            </a:r>
            <a:endParaRPr lang="en-US" altLang="zh-CN" sz="2300" dirty="0"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是一门</a:t>
            </a:r>
            <a:r>
              <a:rPr lang="zh-CN" altLang="en-US" sz="2000" dirty="0"/>
              <a:t>轻量级</a:t>
            </a:r>
            <a:r>
              <a:rPr lang="zh-CN" altLang="en-US" sz="2000" dirty="0">
                <a:sym typeface="+mn-ea"/>
              </a:rPr>
              <a:t>的、动态的、弱类型的脚本语言，非常适合面向对象和函数式的编程风格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被设计用来向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页面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添加交互行为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定义网页的内容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css</a:t>
            </a:r>
            <a:r>
              <a:rPr lang="zh-CN" altLang="en-US" sz="2000" dirty="0">
                <a:sym typeface="+mn-ea"/>
              </a:rPr>
              <a:t>定义网页的布局外观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定义网页的行为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JS</a:t>
            </a:r>
            <a:r>
              <a:rPr lang="zh-CN" altLang="en-US" sz="2000" dirty="0"/>
              <a:t>是可插入 </a:t>
            </a:r>
            <a:r>
              <a:rPr lang="en-US" sz="2000" dirty="0"/>
              <a:t>HTML </a:t>
            </a:r>
            <a:r>
              <a:rPr lang="zh-CN" altLang="en-US" sz="2000" dirty="0"/>
              <a:t>页面的编程代码，但现在</a:t>
            </a:r>
            <a:r>
              <a:rPr lang="zh-CN" altLang="en-US" sz="2000" dirty="0">
                <a:solidFill>
                  <a:srgbClr val="FF0000"/>
                </a:solidFill>
              </a:rPr>
              <a:t>一般写成单独的</a:t>
            </a:r>
            <a:r>
              <a:rPr lang="en-US" altLang="zh-CN" sz="2000" dirty="0" err="1">
                <a:solidFill>
                  <a:srgbClr val="FF0000"/>
                </a:solidFill>
              </a:rPr>
              <a:t>js</a:t>
            </a:r>
            <a:r>
              <a:rPr lang="zh-CN" altLang="en-US" sz="2000" dirty="0"/>
              <a:t>文件，有利于结构和行为的分离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跨平台特性，在绝大多数浏览器的支持下，可以在多种平台下运行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09121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3.3.1 JavaScript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7967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什么是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？</a:t>
            </a:r>
            <a:endParaRPr lang="en-US" altLang="zh-CN" sz="2300" dirty="0"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无关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 err="1">
                <a:solidFill>
                  <a:srgbClr val="FF0000"/>
                </a:solidFill>
              </a:rPr>
              <a:t>ECMAScript</a:t>
            </a:r>
            <a:r>
              <a:rPr lang="zh-CN" altLang="en-US" sz="2000" dirty="0"/>
              <a:t>是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的标准规范（</a:t>
            </a:r>
            <a:r>
              <a:rPr lang="en-US" altLang="zh-CN" sz="2000" dirty="0"/>
              <a:t>ES6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2015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17</a:t>
            </a:r>
            <a:r>
              <a:rPr lang="zh-CN" altLang="en-US" sz="2000" dirty="0"/>
              <a:t>日，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6</a:t>
            </a:r>
            <a:r>
              <a:rPr lang="zh-CN" altLang="en-US" sz="2000" dirty="0"/>
              <a:t>发布正式版本，即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2015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2016</a:t>
            </a:r>
            <a:r>
              <a:rPr lang="zh-CN" altLang="en-US" sz="2000" dirty="0"/>
              <a:t>年 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7</a:t>
            </a:r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2017</a:t>
            </a:r>
            <a:r>
              <a:rPr lang="zh-CN" altLang="en-US" sz="2000" dirty="0"/>
              <a:t>年 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8</a:t>
            </a:r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https://www.ecma-international.org/publications/standards/Ecma-262.htm</a:t>
            </a:r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09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3.3.1 JavaScript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322504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能干什么？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可以读写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可以修改样式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可以对浏览器事件作出响应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可以在数据被提交到服务器之前验证数据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可以检测用户的浏览器信息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可以控制</a:t>
            </a:r>
            <a:r>
              <a:rPr lang="en-US" altLang="zh-CN" sz="2000" dirty="0">
                <a:sym typeface="+mn-ea"/>
              </a:rPr>
              <a:t>cookies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可以用于开发</a:t>
            </a:r>
            <a:r>
              <a:rPr lang="en-US" altLang="zh-CN" sz="2000" dirty="0" err="1">
                <a:sym typeface="+mn-ea"/>
              </a:rPr>
              <a:t>webapp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还可以基于</a:t>
            </a:r>
            <a:r>
              <a:rPr lang="en-US" altLang="zh-CN" sz="2000" dirty="0">
                <a:sym typeface="+mn-ea"/>
              </a:rPr>
              <a:t>Node.js</a:t>
            </a:r>
            <a:r>
              <a:rPr lang="zh-CN" altLang="en-US" sz="2000" dirty="0">
                <a:sym typeface="+mn-ea"/>
              </a:rPr>
              <a:t>技术进行后端编程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889361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3.3.1 JavaScript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79692" cy="532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怎样和</a:t>
            </a:r>
            <a:r>
              <a:rPr lang="en-US" altLang="zh-CN" sz="2300" dirty="0">
                <a:sym typeface="+mn-ea"/>
                <a:hlinkClick r:id="rId2"/>
              </a:rPr>
              <a:t>HTML</a:t>
            </a:r>
            <a:r>
              <a:rPr lang="zh-CN" altLang="en-US" sz="2300" dirty="0">
                <a:sym typeface="+mn-ea"/>
                <a:hlinkClick r:id="rId2"/>
              </a:rPr>
              <a:t>文档结合？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在</a:t>
            </a:r>
            <a:r>
              <a:rPr lang="en-US" altLang="zh-CN" sz="2300" dirty="0">
                <a:sym typeface="+mn-ea"/>
              </a:rPr>
              <a:t>HTML</a:t>
            </a:r>
            <a:r>
              <a:rPr lang="zh-CN" altLang="en-US" sz="2300" dirty="0">
                <a:sym typeface="+mn-ea"/>
              </a:rPr>
              <a:t>中嵌入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，也叫内部脚本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中的脚本必须位于 </a:t>
            </a:r>
            <a:r>
              <a:rPr lang="en-US" altLang="zh-CN" sz="2000" dirty="0">
                <a:sym typeface="+mn-ea"/>
              </a:rPr>
              <a:t>&lt;script&gt; </a:t>
            </a:r>
            <a:r>
              <a:rPr lang="zh-CN" altLang="en-US" sz="2000" dirty="0">
                <a:sym typeface="+mn-ea"/>
              </a:rPr>
              <a:t>与 </a:t>
            </a:r>
            <a:r>
              <a:rPr lang="en-US" altLang="zh-CN" sz="2000" dirty="0">
                <a:sym typeface="+mn-ea"/>
              </a:rPr>
              <a:t>&lt;/script&gt; </a:t>
            </a:r>
            <a:r>
              <a:rPr lang="zh-CN" altLang="en-US" sz="2000" dirty="0">
                <a:sym typeface="+mn-ea"/>
              </a:rPr>
              <a:t>标签之间。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脚本可被放置在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页面的 </a:t>
            </a:r>
            <a:r>
              <a:rPr lang="en-US" altLang="zh-CN" sz="2000" dirty="0">
                <a:sym typeface="+mn-ea"/>
              </a:rPr>
              <a:t>&lt;body&gt; </a:t>
            </a:r>
            <a:r>
              <a:rPr lang="zh-CN" altLang="en-US" sz="2000" dirty="0">
                <a:sym typeface="+mn-ea"/>
              </a:rPr>
              <a:t>和 </a:t>
            </a:r>
            <a:r>
              <a:rPr lang="en-US" altLang="zh-CN" sz="2000" dirty="0">
                <a:sym typeface="+mn-ea"/>
              </a:rPr>
              <a:t>&lt;head&gt; </a:t>
            </a:r>
            <a:r>
              <a:rPr lang="zh-CN" altLang="en-US" sz="2000" dirty="0">
                <a:sym typeface="+mn-ea"/>
              </a:rPr>
              <a:t>部分中。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注：</a:t>
            </a:r>
            <a:r>
              <a:rPr lang="en-US" altLang="zh-CN" dirty="0"/>
              <a:t>JavaScript </a:t>
            </a:r>
            <a:r>
              <a:rPr lang="zh-CN" altLang="en-US" dirty="0"/>
              <a:t>是所有现代浏览器以及 </a:t>
            </a:r>
            <a:r>
              <a:rPr lang="en-US" altLang="zh-CN" dirty="0"/>
              <a:t>HTML5 </a:t>
            </a:r>
            <a:r>
              <a:rPr lang="zh-CN" altLang="en-US" dirty="0"/>
              <a:t>中的默认脚本语言，</a:t>
            </a:r>
            <a:r>
              <a:rPr lang="en-US" altLang="zh-CN" dirty="0"/>
              <a:t> &lt;script&gt; </a:t>
            </a:r>
            <a:r>
              <a:rPr lang="zh-CN" altLang="en-US" dirty="0"/>
              <a:t>标签中可以不再使用 </a:t>
            </a:r>
            <a:r>
              <a:rPr lang="en-US" altLang="zh-CN" dirty="0"/>
              <a:t>type="text/</a:t>
            </a:r>
            <a:r>
              <a:rPr lang="en-US" altLang="zh-CN" dirty="0" err="1"/>
              <a:t>javascript</a:t>
            </a:r>
            <a:r>
              <a:rPr lang="en-US" altLang="zh-CN" dirty="0"/>
              <a:t>"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在</a:t>
            </a:r>
            <a:r>
              <a:rPr lang="en-US" altLang="zh-CN" sz="2300" dirty="0">
                <a:sym typeface="+mn-ea"/>
              </a:rPr>
              <a:t>HTML</a:t>
            </a:r>
            <a:r>
              <a:rPr lang="zh-CN" altLang="en-US" sz="2300" dirty="0">
                <a:sym typeface="+mn-ea"/>
              </a:rPr>
              <a:t>中引入外部</a:t>
            </a:r>
            <a:r>
              <a:rPr lang="en-US" altLang="zh-CN" sz="2300" dirty="0" err="1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文件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外部 </a:t>
            </a: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文件的文件扩展名是 </a:t>
            </a:r>
            <a:r>
              <a:rPr lang="en-US" altLang="zh-CN" sz="2000" dirty="0">
                <a:sym typeface="+mn-ea"/>
              </a:rPr>
              <a:t>.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。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需在 </a:t>
            </a:r>
            <a:r>
              <a:rPr lang="en-US" altLang="zh-CN" sz="2000" dirty="0">
                <a:sym typeface="+mn-ea"/>
              </a:rPr>
              <a:t>&lt;script&gt; </a:t>
            </a:r>
            <a:r>
              <a:rPr lang="zh-CN" altLang="en-US" sz="2000" dirty="0">
                <a:sym typeface="+mn-ea"/>
              </a:rPr>
              <a:t>标签的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“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src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”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属性</a:t>
            </a:r>
            <a:r>
              <a:rPr lang="zh-CN" altLang="en-US" sz="2000" dirty="0">
                <a:sym typeface="+mn-ea"/>
              </a:rPr>
              <a:t>中设置该 </a:t>
            </a:r>
            <a:r>
              <a:rPr lang="en-US" altLang="zh-CN" sz="2000" dirty="0">
                <a:sym typeface="+mn-ea"/>
              </a:rPr>
              <a:t>.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文件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olidFill>
                  <a:srgbClr val="FF0000"/>
                </a:solidFill>
              </a:rPr>
              <a:t>外部脚本不能包含 </a:t>
            </a:r>
            <a:r>
              <a:rPr lang="en-US" altLang="zh-CN" sz="2000" dirty="0">
                <a:solidFill>
                  <a:srgbClr val="FF0000"/>
                </a:solidFill>
              </a:rPr>
              <a:t>&lt;</a:t>
            </a:r>
            <a:r>
              <a:rPr lang="en-US" sz="2000" dirty="0">
                <a:solidFill>
                  <a:srgbClr val="FF0000"/>
                </a:solidFill>
              </a:rPr>
              <a:t>script&gt; </a:t>
            </a:r>
            <a:r>
              <a:rPr lang="zh-CN" altLang="en-US" sz="2000" dirty="0">
                <a:solidFill>
                  <a:srgbClr val="FF0000"/>
                </a:solidFill>
              </a:rPr>
              <a:t>标签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1201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651117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语法结构</a:t>
            </a:r>
            <a:r>
              <a:rPr lang="zh-CN" altLang="en-US" dirty="0">
                <a:sym typeface="+mn-ea"/>
              </a:rPr>
              <a:t>（一套说明如何使用语言的基础规则）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使用 </a:t>
            </a:r>
            <a:r>
              <a:rPr lang="en-US" altLang="zh-CN" sz="2000" dirty="0">
                <a:sym typeface="+mn-ea"/>
              </a:rPr>
              <a:t>Unicode </a:t>
            </a:r>
            <a:r>
              <a:rPr lang="zh-CN" altLang="en-US" sz="2000" dirty="0">
                <a:sym typeface="+mn-ea"/>
              </a:rPr>
              <a:t>字符集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对大小写敏感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关键字、变量、函数名和所有的标识符都需要采用一致的大小写形式，如关键字“</a:t>
            </a:r>
            <a:r>
              <a:rPr lang="en-US" altLang="zh-CN" sz="2000" dirty="0">
                <a:sym typeface="+mn-ea"/>
              </a:rPr>
              <a:t>while</a:t>
            </a:r>
            <a:r>
              <a:rPr lang="zh-CN" altLang="en-US" sz="2000" dirty="0">
                <a:sym typeface="+mn-ea"/>
              </a:rPr>
              <a:t>”不能写成“</a:t>
            </a:r>
            <a:r>
              <a:rPr lang="en-US" altLang="zh-CN" sz="2000" dirty="0">
                <a:sym typeface="+mn-ea"/>
              </a:rPr>
              <a:t>While</a:t>
            </a:r>
            <a:r>
              <a:rPr lang="zh-CN" altLang="en-US" sz="2000" dirty="0">
                <a:sym typeface="+mn-ea"/>
              </a:rPr>
              <a:t>”或“</a:t>
            </a:r>
            <a:r>
              <a:rPr lang="en-US" altLang="zh-CN" sz="2000" dirty="0">
                <a:sym typeface="+mn-ea"/>
              </a:rPr>
              <a:t>WHILE</a:t>
            </a:r>
            <a:r>
              <a:rPr lang="zh-CN" altLang="en-US" sz="2000" dirty="0">
                <a:sym typeface="+mn-ea"/>
              </a:rPr>
              <a:t>”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注意区分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是大小写不敏感的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标识符必须以字母、</a:t>
            </a:r>
            <a:r>
              <a:rPr lang="en-US" altLang="zh-CN" sz="2000" dirty="0"/>
              <a:t> _ </a:t>
            </a:r>
            <a:r>
              <a:rPr lang="zh-CN" altLang="en-US" sz="2000" dirty="0"/>
              <a:t>或</a:t>
            </a:r>
            <a:r>
              <a:rPr lang="en-US" altLang="zh-CN" sz="2000" dirty="0"/>
              <a:t>$</a:t>
            </a:r>
            <a:r>
              <a:rPr lang="zh-CN" altLang="en-US" sz="2000" dirty="0"/>
              <a:t>符号开头，数字不能做首字母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注释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// </a:t>
            </a:r>
            <a:r>
              <a:rPr lang="zh-CN" altLang="en-US" sz="2000" dirty="0">
                <a:sym typeface="+mn-ea"/>
              </a:rPr>
              <a:t>单行注释 和 </a:t>
            </a:r>
            <a:r>
              <a:rPr lang="en-US" altLang="zh-CN" sz="2000" dirty="0">
                <a:sym typeface="+mn-ea"/>
              </a:rPr>
              <a:t>/*   */</a:t>
            </a:r>
            <a:r>
              <a:rPr lang="zh-CN" altLang="en-US" sz="2000" dirty="0">
                <a:sym typeface="+mn-ea"/>
              </a:rPr>
              <a:t>块注释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使用可选的“分号”把语句隔开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如果一条语句独占一行，分号可省略，但不建议省略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850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091566"/>
            <a:ext cx="11465379" cy="472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JavaScript</a:t>
            </a:r>
            <a:r>
              <a:rPr lang="zh-CN" altLang="en-US" sz="2000" dirty="0"/>
              <a:t>数据类型分为两类：原始类型和对象类型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原始类型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数字、文本和布尔值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两个特殊的原始值：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null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undefined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对象类型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对象是属性的集合，每个属性都有</a:t>
            </a:r>
            <a:r>
              <a:rPr lang="en-US" altLang="zh-CN" sz="2000" dirty="0">
                <a:sym typeface="+mn-ea"/>
              </a:rPr>
              <a:t>key-value</a:t>
            </a:r>
            <a:r>
              <a:rPr lang="zh-CN" altLang="en-US" sz="2000" dirty="0">
                <a:sym typeface="+mn-ea"/>
              </a:rPr>
              <a:t>对组成，</a:t>
            </a:r>
            <a:r>
              <a:rPr lang="en-US" altLang="zh-CN" sz="2000" dirty="0">
                <a:sym typeface="+mn-ea"/>
              </a:rPr>
              <a:t>value</a:t>
            </a:r>
            <a:r>
              <a:rPr lang="zh-CN" altLang="en-US" sz="2000" dirty="0">
                <a:sym typeface="+mn-ea"/>
              </a:rPr>
              <a:t>可以是原始值也可以是对象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普通的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对象是“</a:t>
            </a:r>
            <a:r>
              <a:rPr lang="en-US" altLang="zh-CN" sz="2000" dirty="0">
                <a:sym typeface="+mn-ea"/>
              </a:rPr>
              <a:t>key-value</a:t>
            </a:r>
            <a:r>
              <a:rPr lang="zh-CN" altLang="en-US" sz="2000" dirty="0">
                <a:sym typeface="+mn-ea"/>
              </a:rPr>
              <a:t>”对的无序集合，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还定义了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特殊的对象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数组</a:t>
            </a:r>
            <a:r>
              <a:rPr lang="zh-CN" altLang="en-US" sz="2000" dirty="0">
                <a:sym typeface="+mn-ea"/>
              </a:rPr>
              <a:t>，即有序集合。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还定义了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一种特殊的对象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函数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308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0808154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数字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不区分整型浮点型，所有数字采用浮点数值表示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‘</a:t>
            </a:r>
            <a:r>
              <a:rPr lang="en-US" altLang="zh-CN" sz="2300" dirty="0">
                <a:sym typeface="+mn-ea"/>
              </a:rPr>
              <a:t>+</a:t>
            </a:r>
            <a:r>
              <a:rPr lang="zh-CN" altLang="en-US" sz="2300" dirty="0">
                <a:sym typeface="+mn-ea"/>
              </a:rPr>
              <a:t>’、‘</a:t>
            </a:r>
            <a:r>
              <a:rPr lang="en-US" altLang="zh-CN" sz="2300" dirty="0">
                <a:sym typeface="+mn-ea"/>
              </a:rPr>
              <a:t>-</a:t>
            </a:r>
            <a:r>
              <a:rPr lang="zh-CN" altLang="en-US" sz="2300" dirty="0">
                <a:sym typeface="+mn-ea"/>
              </a:rPr>
              <a:t>’、‘*’、‘</a:t>
            </a:r>
            <a:r>
              <a:rPr lang="en-US" altLang="zh-CN" sz="2300" dirty="0">
                <a:sym typeface="+mn-ea"/>
              </a:rPr>
              <a:t>/</a:t>
            </a:r>
            <a:r>
              <a:rPr lang="zh-CN" altLang="en-US" sz="2300" dirty="0">
                <a:sym typeface="+mn-ea"/>
              </a:rPr>
              <a:t>’、‘</a:t>
            </a:r>
            <a:r>
              <a:rPr lang="en-US" altLang="zh-CN" sz="2300" dirty="0">
                <a:sym typeface="+mn-ea"/>
              </a:rPr>
              <a:t> %</a:t>
            </a:r>
            <a:r>
              <a:rPr lang="zh-CN" altLang="en-US" sz="2300" dirty="0">
                <a:sym typeface="+mn-ea"/>
              </a:rPr>
              <a:t>’求余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还可通过</a:t>
            </a:r>
            <a:r>
              <a:rPr lang="en-US" altLang="zh-CN" sz="2300" dirty="0">
                <a:sym typeface="+mn-ea"/>
              </a:rPr>
              <a:t>Math</a:t>
            </a:r>
            <a:r>
              <a:rPr lang="zh-CN" altLang="en-US" sz="2300" dirty="0">
                <a:sym typeface="+mn-ea"/>
              </a:rPr>
              <a:t>对象进行复杂运算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文本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转义字符：反斜线“</a:t>
            </a:r>
            <a:r>
              <a:rPr lang="en-US" altLang="zh-CN" sz="2300" dirty="0">
                <a:sym typeface="+mn-ea"/>
              </a:rPr>
              <a:t>\</a:t>
            </a:r>
            <a:r>
              <a:rPr lang="zh-CN" altLang="en-US" sz="2300" dirty="0">
                <a:sym typeface="+mn-ea"/>
              </a:rPr>
              <a:t>”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字符串处理，拼接、截取、分割、替换等等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670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文本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49" y="2428869"/>
            <a:ext cx="7286676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583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11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布尔值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true </a:t>
            </a:r>
            <a:r>
              <a:rPr lang="zh-CN" altLang="en-US" sz="2300" dirty="0">
                <a:sym typeface="+mn-ea"/>
              </a:rPr>
              <a:t>和 </a:t>
            </a:r>
            <a:r>
              <a:rPr lang="en-US" altLang="zh-CN" sz="2300" dirty="0">
                <a:sym typeface="+mn-ea"/>
              </a:rPr>
              <a:t>false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任意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的值都可以转换为布尔值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&amp;&amp;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 ||</a:t>
            </a:r>
            <a:r>
              <a:rPr lang="zh-CN" altLang="en-US" sz="2300" dirty="0">
                <a:sym typeface="+mn-ea"/>
              </a:rPr>
              <a:t>、！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布尔值有</a:t>
            </a:r>
            <a:r>
              <a:rPr lang="en-US" altLang="zh-CN" sz="2300" dirty="0" err="1">
                <a:sym typeface="+mn-ea"/>
              </a:rPr>
              <a:t>toString</a:t>
            </a:r>
            <a:r>
              <a:rPr lang="zh-CN" altLang="en-US" sz="2300" dirty="0">
                <a:sym typeface="+mn-ea"/>
              </a:rPr>
              <a:t>方法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6095" y="3729041"/>
            <a:ext cx="4247955" cy="257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566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3.1.1 HTML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22517" cy="494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标准的发展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/>
              <a:t>超文本标记语言（第一版）</a:t>
            </a:r>
            <a:r>
              <a:rPr lang="en-US" altLang="zh-CN" dirty="0"/>
              <a:t>——</a:t>
            </a:r>
            <a:r>
              <a:rPr lang="zh-CN" altLang="en-US" dirty="0"/>
              <a:t>在</a:t>
            </a:r>
            <a:r>
              <a:rPr lang="en-US" altLang="zh-CN" dirty="0"/>
              <a:t>1993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月作为</a:t>
            </a:r>
            <a:r>
              <a:rPr lang="en-US" altLang="zh-CN" dirty="0"/>
              <a:t>IETF</a:t>
            </a:r>
            <a:r>
              <a:rPr lang="zh-CN" altLang="en-US" dirty="0"/>
              <a:t>工作草案发布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HTML 2.0——1995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月作为</a:t>
            </a:r>
            <a:r>
              <a:rPr lang="en-US" altLang="zh-CN" dirty="0"/>
              <a:t>RFC 1866</a:t>
            </a:r>
            <a:r>
              <a:rPr lang="zh-CN" altLang="en-US" dirty="0"/>
              <a:t>发布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HTML 3.2——1997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HTML 4.0——1997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HTML 4.01</a:t>
            </a:r>
            <a:r>
              <a:rPr lang="en-US" altLang="zh-CN" dirty="0"/>
              <a:t>——1999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推荐标准，</a:t>
            </a:r>
            <a:r>
              <a:rPr lang="zh-CN" altLang="en-US" dirty="0">
                <a:solidFill>
                  <a:srgbClr val="FF0000"/>
                </a:solidFill>
              </a:rPr>
              <a:t>常用标准</a:t>
            </a:r>
            <a:endParaRPr lang="en-US" altLang="zh-CN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/>
              <a:t>XHTML 1.0</a:t>
            </a:r>
            <a:r>
              <a:rPr lang="zh-CN" altLang="en-US" dirty="0"/>
              <a:t>（可扩展超文本标记语言）</a:t>
            </a:r>
            <a:r>
              <a:rPr lang="en-US" altLang="zh-CN" dirty="0"/>
              <a:t>——2000</a:t>
            </a:r>
            <a:r>
              <a:rPr lang="zh-CN" altLang="en-US" dirty="0"/>
              <a:t>年底，</a:t>
            </a:r>
            <a:r>
              <a:rPr lang="en-US" altLang="zh-CN" dirty="0"/>
              <a:t>W3C</a:t>
            </a:r>
            <a:r>
              <a:rPr lang="zh-CN" altLang="en-US" dirty="0"/>
              <a:t>标准，一个过渡技术，结合了部分</a:t>
            </a:r>
            <a:r>
              <a:rPr lang="en-US" altLang="zh-CN" dirty="0"/>
              <a:t>XML</a:t>
            </a:r>
            <a:r>
              <a:rPr lang="zh-CN" altLang="en-US" dirty="0"/>
              <a:t>的强大功能及大多数</a:t>
            </a:r>
            <a:r>
              <a:rPr lang="en-US" altLang="zh-CN" dirty="0"/>
              <a:t>HTML</a:t>
            </a:r>
            <a:r>
              <a:rPr lang="zh-CN" altLang="en-US" dirty="0"/>
              <a:t>的简单特性。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HTML 5</a:t>
            </a:r>
            <a:r>
              <a:rPr lang="en-US" altLang="zh-CN" dirty="0"/>
              <a:t>——2014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推荐标准，</a:t>
            </a:r>
            <a:r>
              <a:rPr lang="zh-CN" altLang="en-US" dirty="0">
                <a:solidFill>
                  <a:srgbClr val="FF0000"/>
                </a:solidFill>
              </a:rPr>
              <a:t>最新标准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19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046153"/>
            <a:ext cx="8507730" cy="522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null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用来描述空值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 err="1">
                <a:sym typeface="+mn-ea"/>
              </a:rPr>
              <a:t>typeof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altLang="zh-CN" sz="2300" dirty="0">
                <a:sym typeface="+mn-ea"/>
              </a:rPr>
              <a:t>null</a:t>
            </a:r>
            <a:r>
              <a:rPr lang="zh-CN" altLang="en-US" sz="2300" dirty="0">
                <a:sym typeface="+mn-ea"/>
              </a:rPr>
              <a:t>）返回“</a:t>
            </a:r>
            <a:r>
              <a:rPr lang="en-US" altLang="zh-CN" sz="2300" dirty="0">
                <a:sym typeface="+mn-ea"/>
              </a:rPr>
              <a:t>object</a:t>
            </a:r>
            <a:r>
              <a:rPr lang="zh-CN" altLang="en-US" sz="2300" dirty="0">
                <a:sym typeface="+mn-ea"/>
              </a:rPr>
              <a:t>”，说明可认为</a:t>
            </a:r>
            <a:r>
              <a:rPr lang="en-US" altLang="zh-CN" sz="2300" dirty="0">
                <a:sym typeface="+mn-ea"/>
              </a:rPr>
              <a:t>null</a:t>
            </a:r>
            <a:r>
              <a:rPr lang="zh-CN" altLang="en-US" sz="2300" dirty="0">
                <a:sym typeface="+mn-ea"/>
              </a:rPr>
              <a:t>是一个特殊的对象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undefined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未定义，</a:t>
            </a:r>
            <a:r>
              <a:rPr lang="en-US" altLang="zh-CN" sz="2300" dirty="0" err="1">
                <a:sym typeface="+mn-ea"/>
              </a:rPr>
              <a:t>typeof</a:t>
            </a:r>
            <a:r>
              <a:rPr lang="en-US" altLang="zh-CN" sz="2300" dirty="0">
                <a:sym typeface="+mn-ea"/>
              </a:rPr>
              <a:t>(undefined)</a:t>
            </a:r>
            <a:r>
              <a:rPr lang="zh-CN" altLang="en-US" sz="2300" dirty="0">
                <a:sym typeface="+mn-ea"/>
              </a:rPr>
              <a:t>返回</a:t>
            </a:r>
            <a:r>
              <a:rPr lang="en-US" altLang="zh-CN" sz="2300" dirty="0">
                <a:sym typeface="+mn-ea"/>
              </a:rPr>
              <a:t>"undefined“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null == undefined </a:t>
            </a:r>
            <a:r>
              <a:rPr lang="zh-CN" altLang="en-US" sz="2300" dirty="0">
                <a:sym typeface="+mn-ea"/>
              </a:rPr>
              <a:t>为</a:t>
            </a:r>
            <a:r>
              <a:rPr lang="en-US" altLang="zh-CN" sz="2300" dirty="0">
                <a:sym typeface="+mn-ea"/>
              </a:rPr>
              <a:t>true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null === undefined </a:t>
            </a:r>
            <a:r>
              <a:rPr lang="zh-CN" altLang="en-US" sz="2300" dirty="0">
                <a:sym typeface="+mn-ea"/>
              </a:rPr>
              <a:t>为</a:t>
            </a:r>
            <a:r>
              <a:rPr lang="en-US" altLang="zh-CN" sz="2300" dirty="0">
                <a:sym typeface="+mn-ea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586237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类型转换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JS</a:t>
            </a:r>
            <a:r>
              <a:rPr lang="zh-CN" altLang="en-US" sz="2300" dirty="0">
                <a:sym typeface="+mn-ea"/>
              </a:rPr>
              <a:t>支持灵活的自动类型转换</a:t>
            </a:r>
            <a:endParaRPr lang="en-US" altLang="zh-CN" sz="23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如：</a:t>
            </a:r>
            <a:r>
              <a:rPr lang="en-US" altLang="zh-CN" sz="2300" dirty="0">
                <a:sym typeface="+mn-ea"/>
              </a:rPr>
              <a:t>10+”objects”</a:t>
            </a: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“7”*”4”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显式类型转换，让代码更清晰易读</a:t>
            </a:r>
            <a:endParaRPr lang="en-US" altLang="zh-CN" sz="23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Number(“3”)</a:t>
            </a: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x + “”    </a:t>
            </a:r>
            <a:r>
              <a:rPr lang="zh-CN" altLang="en-US" sz="2300" dirty="0">
                <a:sym typeface="+mn-ea"/>
              </a:rPr>
              <a:t>等价于 </a:t>
            </a:r>
            <a:r>
              <a:rPr lang="en-US" altLang="zh-CN" sz="2300" dirty="0">
                <a:sym typeface="+mn-ea"/>
              </a:rPr>
              <a:t>String(x)</a:t>
            </a: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!!x  </a:t>
            </a:r>
            <a:r>
              <a:rPr lang="zh-CN" altLang="en-US" sz="2300" dirty="0">
                <a:sym typeface="+mn-ea"/>
              </a:rPr>
              <a:t>等价于</a:t>
            </a:r>
            <a:r>
              <a:rPr lang="en-US" altLang="zh-CN" sz="2300" dirty="0">
                <a:sym typeface="+mn-ea"/>
              </a:rPr>
              <a:t>Boolean(x)</a:t>
            </a:r>
          </a:p>
        </p:txBody>
      </p:sp>
    </p:spTree>
    <p:extLst>
      <p:ext uri="{BB962C8B-B14F-4D97-AF65-F5344CB8AC3E}">
        <p14:creationId xmlns:p14="http://schemas.microsoft.com/office/powerpoint/2010/main" val="3542957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65379" cy="406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数据类型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3"/>
              </a:rPr>
              <a:t>对象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对象是一种复合值，它将很多值聚合在一起，对象可看做属性的无序集合，属性是一个</a:t>
            </a:r>
            <a:r>
              <a:rPr lang="en-US" altLang="zh-CN" sz="2300" dirty="0">
                <a:sym typeface="+mn-ea"/>
              </a:rPr>
              <a:t>key-value</a:t>
            </a:r>
            <a:r>
              <a:rPr lang="zh-CN" altLang="en-US" sz="2300" dirty="0">
                <a:sym typeface="+mn-ea"/>
              </a:rPr>
              <a:t>对，属性名是字符串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对象是动态的，可以新增和删除属性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对象还可从原型对象继承属性，对象的方法通常是继承的属性。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5538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76541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变量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变量使用前要先声明，使用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var</a:t>
            </a:r>
            <a:r>
              <a:rPr lang="zh-CN" altLang="en-US" sz="2000" dirty="0">
                <a:sym typeface="+mn-ea"/>
              </a:rPr>
              <a:t>关键字声明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不使用</a:t>
            </a:r>
            <a:r>
              <a:rPr lang="en-US" altLang="zh-CN" sz="2000" dirty="0" err="1">
                <a:sym typeface="+mn-ea"/>
              </a:rPr>
              <a:t>var</a:t>
            </a:r>
            <a:r>
              <a:rPr lang="zh-CN" altLang="en-US" sz="2000" dirty="0">
                <a:sym typeface="+mn-ea"/>
              </a:rPr>
              <a:t>的为全局变量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一个好的编程习惯：在代码开始处，统一对变量进行声明。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变量可以为任何数据类型</a:t>
            </a:r>
            <a:endParaRPr lang="en-US" altLang="zh-CN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var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i</a:t>
            </a:r>
            <a:r>
              <a:rPr lang="en-US" altLang="zh-CN" sz="2000" dirty="0">
                <a:sym typeface="+mn-ea"/>
              </a:rPr>
              <a:t>=10; 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局部变量</a:t>
            </a:r>
            <a:r>
              <a:rPr lang="zh-CN" altLang="en-US" sz="2000" dirty="0"/>
              <a:t>：在函数内声明，只能在函数内部访问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全局变量：</a:t>
            </a:r>
            <a:r>
              <a:rPr lang="zh-CN" altLang="en-US" sz="2000" dirty="0"/>
              <a:t>在函数外定义，网页中所有脚本和函数均可使用。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全局变量是全局对象的属性，</a:t>
            </a:r>
            <a:r>
              <a:rPr lang="en-US" altLang="zh-CN" sz="2000" dirty="0" err="1"/>
              <a:t>var</a:t>
            </a:r>
            <a:r>
              <a:rPr lang="zh-CN" altLang="en-US" sz="2000" dirty="0"/>
              <a:t>声明的全局变量无法通过</a:t>
            </a:r>
            <a:r>
              <a:rPr lang="en-US" altLang="zh-CN" sz="2000" dirty="0"/>
              <a:t>delete</a:t>
            </a:r>
            <a:r>
              <a:rPr lang="zh-CN" altLang="en-US" sz="2000" dirty="0"/>
              <a:t>删除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850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0365242" cy="47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变量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函数体内，局部变量的优先级高于同名的全局变量。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var</a:t>
            </a:r>
            <a:r>
              <a:rPr lang="en-US" altLang="zh-CN" sz="2000" dirty="0">
                <a:sym typeface="+mn-ea"/>
              </a:rPr>
              <a:t> scope = "global";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function </a:t>
            </a:r>
            <a:r>
              <a:rPr lang="en-US" altLang="zh-CN" sz="2000" dirty="0" err="1">
                <a:sym typeface="+mn-ea"/>
              </a:rPr>
              <a:t>checkscope</a:t>
            </a:r>
            <a:r>
              <a:rPr lang="en-US" altLang="zh-CN" sz="2000" dirty="0">
                <a:sym typeface="+mn-ea"/>
              </a:rPr>
              <a:t>(){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var</a:t>
            </a:r>
            <a:r>
              <a:rPr lang="en-US" altLang="zh-CN" sz="2000" dirty="0">
                <a:sym typeface="+mn-ea"/>
              </a:rPr>
              <a:t>  scope = “local”;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return scope;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}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checkscope</a:t>
            </a:r>
            <a:r>
              <a:rPr lang="en-US" altLang="zh-CN" sz="2000" dirty="0">
                <a:sym typeface="+mn-ea"/>
              </a:rPr>
              <a:t>();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8335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22542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表达式和运算符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表达式是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中的一个短语，</a:t>
            </a: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解释器会将其计算出一个结果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常量是一种表达式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变量名也是一种表达式，它的值就是赋给变量的值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函数表达式定义了一个函数，它的值就是这个新定义的函数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运算符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算术运算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比较运算   相等：“</a:t>
            </a:r>
            <a:r>
              <a:rPr lang="en-US" altLang="zh-CN" sz="2000" dirty="0">
                <a:sym typeface="+mn-ea"/>
              </a:rPr>
              <a:t>==</a:t>
            </a:r>
            <a:r>
              <a:rPr lang="zh-CN" altLang="en-US" sz="2000" dirty="0">
                <a:sym typeface="+mn-ea"/>
              </a:rPr>
              <a:t>”可进行类型转换  严格相等：“</a:t>
            </a:r>
            <a:r>
              <a:rPr lang="en-US" altLang="zh-CN" sz="2000" dirty="0">
                <a:sym typeface="+mn-ea"/>
              </a:rPr>
              <a:t>===</a:t>
            </a:r>
            <a:r>
              <a:rPr lang="zh-CN" altLang="en-US" sz="2000" dirty="0">
                <a:sym typeface="+mn-ea"/>
              </a:rPr>
              <a:t>”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逻辑运算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赋值运算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437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493954" cy="353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</a:t>
            </a:r>
            <a:r>
              <a:rPr lang="en-US" altLang="zh-CN" sz="2300" dirty="0">
                <a:sym typeface="+mn-ea"/>
                <a:hlinkClick r:id="rId3"/>
              </a:rPr>
              <a:t>avaScript</a:t>
            </a:r>
            <a:r>
              <a:rPr lang="zh-CN" altLang="en-US" sz="2300" dirty="0">
                <a:sym typeface="+mn-ea"/>
                <a:hlinkClick r:id="rId3"/>
              </a:rPr>
              <a:t>语句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声明语句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 err="1">
                <a:sym typeface="+mn-ea"/>
              </a:rPr>
              <a:t>var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function</a:t>
            </a:r>
            <a:r>
              <a:rPr lang="zh-CN" altLang="en-US" sz="2300" dirty="0">
                <a:sym typeface="+mn-ea"/>
              </a:rPr>
              <a:t>声明变量或函数，定义标识符，是声明语句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条件语句：</a:t>
            </a:r>
            <a:r>
              <a:rPr lang="en-US" altLang="zh-CN" sz="2300" dirty="0">
                <a:sym typeface="+mn-ea"/>
              </a:rPr>
              <a:t>if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else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switch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循环语句：</a:t>
            </a:r>
            <a:r>
              <a:rPr lang="en-US" altLang="zh-CN" sz="2300" dirty="0">
                <a:sym typeface="+mn-ea"/>
              </a:rPr>
              <a:t>while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do/while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for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for/in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跳转语句：</a:t>
            </a:r>
            <a:r>
              <a:rPr lang="en-US" altLang="zh-CN" sz="2300" dirty="0">
                <a:sym typeface="+mn-ea"/>
              </a:rPr>
              <a:t>break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continue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return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try/catch/finally</a:t>
            </a:r>
          </a:p>
        </p:txBody>
      </p:sp>
    </p:spTree>
    <p:extLst>
      <p:ext uri="{BB962C8B-B14F-4D97-AF65-F5344CB8AC3E}">
        <p14:creationId xmlns:p14="http://schemas.microsoft.com/office/powerpoint/2010/main" val="2627649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3.3.2 JavaScript</a:t>
            </a:r>
            <a:r>
              <a:rPr lang="zh-CN" altLang="en-US" b="0" kern="1800" dirty="0">
                <a:latin typeface="Times New Roman"/>
              </a:rPr>
              <a:t>语言核心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289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JavaScript</a:t>
            </a:r>
            <a:r>
              <a:rPr lang="zh-CN" altLang="en-US" sz="2300" dirty="0">
                <a:sym typeface="+mn-ea"/>
                <a:hlinkClick r:id="rId2"/>
              </a:rPr>
              <a:t>函数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</a:t>
            </a:r>
            <a:r>
              <a:rPr lang="en-US" sz="2400" dirty="0" err="1"/>
              <a:t>a,b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a*b;</a:t>
            </a:r>
            <a:br>
              <a:rPr lang="en-US" sz="2400" dirty="0"/>
            </a:br>
            <a:r>
              <a:rPr lang="en-US" sz="2400" dirty="0"/>
              <a:t>}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101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7335" y="3300661"/>
            <a:ext cx="6462713" cy="336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05853"/>
            <a:ext cx="11579679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DOM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sz="2400" dirty="0"/>
              <a:t>Document Object Model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当网页被加载时，浏览器会创建页面的文档对象模型</a:t>
            </a:r>
            <a:r>
              <a:rPr lang="en-US" altLang="zh-CN" sz="2000" dirty="0">
                <a:sym typeface="+mn-ea"/>
              </a:rPr>
              <a:t>DOM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DOM </a:t>
            </a:r>
            <a:r>
              <a:rPr lang="zh-CN" altLang="en-US" sz="2000" dirty="0"/>
              <a:t>是 </a:t>
            </a:r>
            <a:r>
              <a:rPr lang="en-US" sz="2000" dirty="0"/>
              <a:t>W3C（</a:t>
            </a:r>
            <a:r>
              <a:rPr lang="zh-CN" altLang="en-US" sz="2000" dirty="0"/>
              <a:t>万维网联盟）的标准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 文档对象模型 （</a:t>
            </a:r>
            <a:r>
              <a:rPr lang="en-US" altLang="zh-CN" sz="2000" dirty="0"/>
              <a:t>DOM</a:t>
            </a:r>
            <a:r>
              <a:rPr lang="zh-CN" altLang="en-US" sz="2000" dirty="0"/>
              <a:t>） 是中立于平台和语言的接口，它允许程序和脚本</a:t>
            </a:r>
            <a:r>
              <a:rPr lang="zh-CN" altLang="en-US" sz="2000" dirty="0">
                <a:solidFill>
                  <a:srgbClr val="FF0000"/>
                </a:solidFill>
              </a:rPr>
              <a:t>动态地访问和更新文档的内容、结构和样式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所有的</a:t>
            </a:r>
            <a:r>
              <a:rPr lang="en-US" altLang="zh-CN" sz="2000" dirty="0"/>
              <a:t>HTML</a:t>
            </a:r>
            <a:r>
              <a:rPr lang="zh-CN" altLang="en-US" sz="2000" dirty="0"/>
              <a:t>元素都是元素节点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所有 </a:t>
            </a:r>
            <a:r>
              <a:rPr lang="en-US" altLang="zh-CN" sz="2000" dirty="0"/>
              <a:t>HTML </a:t>
            </a:r>
            <a:r>
              <a:rPr lang="zh-CN" altLang="en-US" sz="2000" dirty="0"/>
              <a:t>属性都是属性节点。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文本插入到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元素是文本节点。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注释是注释节点。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854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658" y="2543175"/>
            <a:ext cx="4507776" cy="255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0370" y="1244655"/>
            <a:ext cx="1142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节点树中的节点彼此拥有层级关系：</a:t>
            </a:r>
            <a:r>
              <a:rPr lang="zh-CN" altLang="en-US" sz="2000" dirty="0">
                <a:solidFill>
                  <a:srgbClr val="FF0000"/>
                </a:solidFill>
              </a:rPr>
              <a:t>父（</a:t>
            </a:r>
            <a:r>
              <a:rPr lang="en-US" sz="2000" dirty="0">
                <a:solidFill>
                  <a:srgbClr val="FF0000"/>
                </a:solidFill>
              </a:rPr>
              <a:t>parent）、</a:t>
            </a:r>
            <a:r>
              <a:rPr lang="zh-CN" altLang="en-US" sz="2000" dirty="0">
                <a:solidFill>
                  <a:srgbClr val="FF0000"/>
                </a:solidFill>
              </a:rPr>
              <a:t>子（</a:t>
            </a:r>
            <a:r>
              <a:rPr lang="en-US" sz="2000" dirty="0">
                <a:solidFill>
                  <a:srgbClr val="FF0000"/>
                </a:solidFill>
              </a:rPr>
              <a:t>child）</a:t>
            </a:r>
            <a:r>
              <a:rPr lang="zh-CN" altLang="en-US" sz="2000" dirty="0">
                <a:solidFill>
                  <a:srgbClr val="FF0000"/>
                </a:solidFill>
              </a:rPr>
              <a:t>和同胞（</a:t>
            </a:r>
            <a:r>
              <a:rPr lang="en-US" sz="2000" dirty="0">
                <a:solidFill>
                  <a:srgbClr val="FF0000"/>
                </a:solidFill>
              </a:rPr>
              <a:t>sibling）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0568" y="1928827"/>
            <a:ext cx="5453850" cy="38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右箭头 7"/>
          <p:cNvSpPr/>
          <p:nvPr/>
        </p:nvSpPr>
        <p:spPr>
          <a:xfrm>
            <a:off x="5524496" y="3714752"/>
            <a:ext cx="64294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3.1.1 HTML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405892"/>
            <a:ext cx="11536817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文件由标题、段落、列表、表格、文本以及嵌入的各种对象组成，这些逻辑上统一的对象称为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元素</a:t>
            </a:r>
            <a:r>
              <a:rPr lang="zh-CN" altLang="en-US" sz="2000" dirty="0">
                <a:sym typeface="+mn-ea"/>
              </a:rPr>
              <a:t>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使用标签来描述这些元素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&gt;</a:t>
            </a:r>
            <a:r>
              <a:rPr lang="zh-CN" altLang="en-US" sz="2000" dirty="0">
                <a:sym typeface="+mn-ea"/>
              </a:rPr>
              <a:t>内容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&gt;      </a:t>
            </a:r>
            <a:r>
              <a:rPr lang="en-US" altLang="zh-CN" sz="2000" dirty="0">
                <a:sym typeface="+mn-ea"/>
              </a:rPr>
              <a:t>-----</a:t>
            </a:r>
            <a:r>
              <a:rPr lang="zh-CN" altLang="en-US" sz="2000" dirty="0">
                <a:sym typeface="+mn-ea"/>
              </a:rPr>
              <a:t>一个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元素以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开始标签</a:t>
            </a:r>
            <a:r>
              <a:rPr lang="zh-CN" altLang="en-US" sz="2000" dirty="0">
                <a:sym typeface="+mn-ea"/>
              </a:rPr>
              <a:t>起始，以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结束标签</a:t>
            </a:r>
            <a:r>
              <a:rPr lang="zh-CN" altLang="en-US" sz="2000" dirty="0">
                <a:sym typeface="+mn-ea"/>
              </a:rPr>
              <a:t>终止，元素的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内容</a:t>
            </a:r>
            <a:r>
              <a:rPr lang="zh-CN" altLang="en-US" sz="2000" dirty="0">
                <a:sym typeface="+mn-ea"/>
              </a:rPr>
              <a:t>是开始标签与结束标签之间的内容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某些 </a:t>
            </a:r>
            <a:r>
              <a:rPr lang="en-US" sz="2000" dirty="0"/>
              <a:t>HTML </a:t>
            </a:r>
            <a:r>
              <a:rPr lang="zh-CN" altLang="en-US" sz="2000" dirty="0"/>
              <a:t>元素具有</a:t>
            </a:r>
            <a:r>
              <a:rPr lang="zh-CN" altLang="en-US" sz="2000" dirty="0">
                <a:solidFill>
                  <a:srgbClr val="FF0000"/>
                </a:solidFill>
              </a:rPr>
              <a:t>空内容，空元素在开始标签中进行关闭，</a:t>
            </a:r>
            <a:r>
              <a:rPr lang="zh-CN" altLang="en-US" sz="2000" dirty="0"/>
              <a:t>如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br</a:t>
            </a:r>
            <a:r>
              <a:rPr lang="en-US" altLang="zh-CN" sz="2000" dirty="0"/>
              <a:t> /&gt;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大多数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元素可拥有</a:t>
            </a:r>
            <a:r>
              <a:rPr lang="zh-CN" altLang="en-US" sz="2000" dirty="0">
                <a:solidFill>
                  <a:srgbClr val="FF0000"/>
                </a:solidFill>
              </a:rPr>
              <a:t>属性</a:t>
            </a:r>
            <a:r>
              <a:rPr lang="zh-CN" altLang="en-US" sz="2000" dirty="0"/>
              <a:t>为元素提供附件信息，形式为“</a:t>
            </a:r>
            <a:r>
              <a:rPr lang="zh-CN" altLang="en-US" sz="2000" dirty="0">
                <a:solidFill>
                  <a:srgbClr val="FF0000"/>
                </a:solidFill>
              </a:rPr>
              <a:t>名称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zh-CN" altLang="en-US" sz="2000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”例如：</a:t>
            </a:r>
            <a:r>
              <a:rPr lang="en-US" sz="2000" dirty="0"/>
              <a:t> &lt;a </a:t>
            </a:r>
            <a:r>
              <a:rPr lang="en-US" sz="2000" dirty="0" err="1"/>
              <a:t>href</a:t>
            </a:r>
            <a:r>
              <a:rPr lang="en-US" sz="2000" dirty="0"/>
              <a:t>=http://www.baidu.com&gt;&lt;/a&gt;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53743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371" y="1223784"/>
            <a:ext cx="1177970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HTML DOM 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：可以在节点（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元素）上执行的</a:t>
            </a:r>
            <a:r>
              <a:rPr lang="zh-CN" altLang="en-US" sz="2000" dirty="0">
                <a:solidFill>
                  <a:srgbClr val="FF0000"/>
                </a:solidFill>
              </a:rPr>
              <a:t>动作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HTML DOM </a:t>
            </a:r>
            <a:r>
              <a:rPr lang="zh-CN" altLang="en-US" sz="2000" dirty="0">
                <a:solidFill>
                  <a:srgbClr val="FF0000"/>
                </a:solidFill>
              </a:rPr>
              <a:t>属性</a:t>
            </a:r>
            <a:r>
              <a:rPr lang="zh-CN" altLang="en-US" sz="2000" dirty="0"/>
              <a:t>：节点（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元素）的值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一些常用的 </a:t>
            </a:r>
            <a:r>
              <a:rPr lang="en-US" sz="2000" dirty="0"/>
              <a:t>HTML DOM </a:t>
            </a:r>
            <a:r>
              <a:rPr lang="zh-CN" altLang="en-US" sz="2000" dirty="0"/>
              <a:t>方法：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getElementById</a:t>
            </a:r>
            <a:r>
              <a:rPr lang="en-US" dirty="0"/>
              <a:t>(id) - </a:t>
            </a:r>
            <a:r>
              <a:rPr lang="zh-CN" altLang="en-US" dirty="0"/>
              <a:t>获取带有指定 </a:t>
            </a:r>
            <a:r>
              <a:rPr lang="en-US" dirty="0"/>
              <a:t>id </a:t>
            </a:r>
            <a:r>
              <a:rPr lang="zh-CN" altLang="en-US" dirty="0"/>
              <a:t>的节点（元素）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appendChild</a:t>
            </a:r>
            <a:r>
              <a:rPr lang="en-US" dirty="0"/>
              <a:t>(node) - </a:t>
            </a:r>
            <a:r>
              <a:rPr lang="zh-CN" altLang="en-US" dirty="0"/>
              <a:t>插入新的子节点（元素）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removeChild</a:t>
            </a:r>
            <a:r>
              <a:rPr lang="en-US" dirty="0"/>
              <a:t>(node) - </a:t>
            </a:r>
            <a:r>
              <a:rPr lang="zh-CN" altLang="en-US" dirty="0"/>
              <a:t>删除子节点（元素）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一些常用的 </a:t>
            </a:r>
            <a:r>
              <a:rPr lang="en-US" sz="2000" dirty="0"/>
              <a:t>HTML DOM </a:t>
            </a:r>
            <a:r>
              <a:rPr lang="zh-CN" altLang="en-US" sz="2000" dirty="0"/>
              <a:t>属性：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innerHTML</a:t>
            </a:r>
            <a:r>
              <a:rPr lang="en-US" dirty="0"/>
              <a:t> - </a:t>
            </a:r>
            <a:r>
              <a:rPr lang="zh-CN" altLang="en-US" dirty="0"/>
              <a:t>节点（元素）的文本值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parentNode</a:t>
            </a:r>
            <a:r>
              <a:rPr lang="en-US" dirty="0"/>
              <a:t> - </a:t>
            </a:r>
            <a:r>
              <a:rPr lang="zh-CN" altLang="en-US" dirty="0"/>
              <a:t>节点（元素）的父节点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childNodes</a:t>
            </a:r>
            <a:r>
              <a:rPr lang="en-US" dirty="0"/>
              <a:t> - </a:t>
            </a:r>
            <a:r>
              <a:rPr lang="zh-CN" altLang="en-US" dirty="0"/>
              <a:t>节点（元素）的子节点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attributes - </a:t>
            </a:r>
            <a:r>
              <a:rPr lang="zh-CN" altLang="en-US" dirty="0"/>
              <a:t>节点（元素）的属性节点</a:t>
            </a:r>
          </a:p>
        </p:txBody>
      </p:sp>
    </p:spTree>
    <p:extLst>
      <p:ext uri="{BB962C8B-B14F-4D97-AF65-F5344CB8AC3E}">
        <p14:creationId xmlns:p14="http://schemas.microsoft.com/office/powerpoint/2010/main" val="3854835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61693"/>
            <a:ext cx="11593967" cy="518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 document </a:t>
            </a:r>
            <a:r>
              <a:rPr lang="zh-CN" altLang="en-US" sz="2300" dirty="0">
                <a:sym typeface="+mn-ea"/>
                <a:hlinkClick r:id="rId2"/>
              </a:rPr>
              <a:t>对象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当浏览器载入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文档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它就会成为 </a:t>
            </a: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对象是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文档的根节点与所有其他节点（元素节点，文本节点，属性节点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注释节点）。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对象使我们可以从脚本中对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页面中的所有元素进行访问。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Document </a:t>
            </a:r>
            <a:r>
              <a:rPr lang="zh-CN" altLang="en-US" sz="2300" dirty="0">
                <a:sym typeface="+mn-ea"/>
              </a:rPr>
              <a:t>对象属性和方法示例：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u="sng" dirty="0" err="1">
                <a:hlinkClick r:id="rId3"/>
              </a:rPr>
              <a:t>document.title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u="sng" dirty="0">
                <a:hlinkClick r:id="rId4"/>
              </a:rPr>
              <a:t>document. </a:t>
            </a:r>
            <a:r>
              <a:rPr lang="en-US" u="sng" dirty="0" err="1">
                <a:hlinkClick r:id="rId4"/>
              </a:rPr>
              <a:t>getElementsByClassName</a:t>
            </a:r>
            <a:r>
              <a:rPr lang="en-US" u="sng" dirty="0">
                <a:hlinkClick r:id="rId4"/>
              </a:rPr>
              <a:t>()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u="sng" dirty="0" err="1">
                <a:hlinkClick r:id="rId5"/>
              </a:rPr>
              <a:t>document.getElementById</a:t>
            </a:r>
            <a:r>
              <a:rPr lang="en-US" u="sng" dirty="0">
                <a:hlinkClick r:id="rId5"/>
              </a:rPr>
              <a:t>()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u="sng" dirty="0" err="1">
                <a:hlinkClick r:id="rId6"/>
              </a:rPr>
              <a:t>document.getElementsByName</a:t>
            </a:r>
            <a:r>
              <a:rPr lang="en-US" u="sng" dirty="0">
                <a:hlinkClick r:id="rId6"/>
              </a:rPr>
              <a:t>()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296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9"/>
            <a:ext cx="11336792" cy="506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  <a:hlinkClick r:id="rId2"/>
              </a:rPr>
              <a:t> </a:t>
            </a:r>
            <a:r>
              <a:rPr lang="zh-CN" altLang="en-US" sz="2000" dirty="0">
                <a:hlinkClick r:id="rId3"/>
              </a:rPr>
              <a:t>访问 </a:t>
            </a:r>
            <a:r>
              <a:rPr lang="en-US" altLang="zh-CN" sz="2000" dirty="0">
                <a:hlinkClick r:id="rId3"/>
              </a:rPr>
              <a:t>HTML </a:t>
            </a:r>
            <a:r>
              <a:rPr lang="zh-CN" altLang="en-US" sz="2000" dirty="0">
                <a:hlinkClick r:id="rId3"/>
              </a:rPr>
              <a:t>元素（节点）</a:t>
            </a:r>
            <a:endParaRPr lang="zh-CN" altLang="en-US" sz="2000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getElementById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getElementsByTagName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getElementsByClassName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>
                <a:hlinkClick r:id="rId4"/>
              </a:rPr>
              <a:t>HTML DOM - </a:t>
            </a:r>
            <a:r>
              <a:rPr lang="zh-CN" altLang="en-US" sz="2000" dirty="0">
                <a:hlinkClick r:id="rId4"/>
              </a:rPr>
              <a:t>修改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HTML </a:t>
            </a:r>
            <a:r>
              <a:rPr lang="zh-CN" altLang="en-US" dirty="0"/>
              <a:t>内容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CSS </a:t>
            </a:r>
            <a:r>
              <a:rPr lang="zh-CN" altLang="en-US" dirty="0"/>
              <a:t>样式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HTML </a:t>
            </a:r>
            <a:r>
              <a:rPr lang="zh-CN" altLang="en-US" dirty="0"/>
              <a:t>属性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创建新的 </a:t>
            </a:r>
            <a:r>
              <a:rPr lang="en-US" altLang="zh-CN" dirty="0"/>
              <a:t>HTML </a:t>
            </a:r>
            <a:r>
              <a:rPr lang="zh-CN" altLang="en-US" dirty="0"/>
              <a:t>元素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删除已有的 </a:t>
            </a:r>
            <a:r>
              <a:rPr lang="en-US" altLang="zh-CN" dirty="0"/>
              <a:t>HTML </a:t>
            </a:r>
            <a:r>
              <a:rPr lang="zh-CN" altLang="en-US" dirty="0"/>
              <a:t>元素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改变事件（处理程序）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1374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02606"/>
            <a:ext cx="11593967" cy="519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 </a:t>
            </a:r>
            <a:r>
              <a:rPr lang="zh-CN" altLang="en-US" sz="2300" dirty="0">
                <a:sym typeface="+mn-ea"/>
                <a:hlinkClick r:id="rId3"/>
              </a:rPr>
              <a:t>元素对象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在 </a:t>
            </a:r>
            <a:r>
              <a:rPr lang="en-US" altLang="zh-CN" sz="2000" dirty="0">
                <a:sym typeface="+mn-ea"/>
              </a:rPr>
              <a:t>HTML DOM </a:t>
            </a:r>
            <a:r>
              <a:rPr lang="zh-CN" altLang="en-US" sz="2000" dirty="0">
                <a:sym typeface="+mn-ea"/>
              </a:rPr>
              <a:t>中</a:t>
            </a:r>
            <a:r>
              <a:rPr lang="en-US" altLang="zh-CN" sz="2000" dirty="0">
                <a:sym typeface="+mn-ea"/>
              </a:rPr>
              <a:t>, </a:t>
            </a:r>
            <a:r>
              <a:rPr lang="zh-CN" altLang="en-US" sz="2000" dirty="0">
                <a:sym typeface="+mn-ea"/>
              </a:rPr>
              <a:t>元素对象代表着一个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元素。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元素对象 的 子节点可以是元素节点、文本节点、注释节点。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NodeList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对象 代表了节点列表，类似于 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元素的子节点集合。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元素对象属性和方法示例：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 err="1">
                <a:hlinkClick r:id="rId4"/>
              </a:rPr>
              <a:t>element</a:t>
            </a:r>
            <a:r>
              <a:rPr lang="en-US" u="sng" dirty="0" err="1">
                <a:hlinkClick r:id="rId4"/>
              </a:rPr>
              <a:t>.attributes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 err="1">
                <a:hlinkClick r:id="rId5"/>
              </a:rPr>
              <a:t>element</a:t>
            </a:r>
            <a:r>
              <a:rPr lang="en-US" u="sng" dirty="0" err="1">
                <a:hlinkClick r:id="rId5"/>
              </a:rPr>
              <a:t>.childNodes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 err="1">
                <a:hlinkClick r:id="rId6"/>
              </a:rPr>
              <a:t>element</a:t>
            </a:r>
            <a:r>
              <a:rPr lang="en-US" u="sng" dirty="0" err="1">
                <a:hlinkClick r:id="rId6"/>
              </a:rPr>
              <a:t>.classlist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 err="1">
                <a:hlinkClick r:id="rId7"/>
              </a:rPr>
              <a:t>element</a:t>
            </a:r>
            <a:r>
              <a:rPr lang="en-US" u="sng" dirty="0" err="1">
                <a:hlinkClick r:id="rId7"/>
              </a:rPr>
              <a:t>.innerHTML</a:t>
            </a:r>
            <a:endParaRPr lang="en-US" u="sng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959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 </a:t>
            </a:r>
            <a:r>
              <a:rPr lang="zh-CN" altLang="en-US" sz="2300" dirty="0">
                <a:sym typeface="+mn-ea"/>
                <a:hlinkClick r:id="rId3"/>
              </a:rPr>
              <a:t>属性对象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HTML</a:t>
            </a:r>
            <a:r>
              <a:rPr lang="zh-CN" altLang="en-US" sz="2000" dirty="0"/>
              <a:t>属性总是属于</a:t>
            </a:r>
            <a:r>
              <a:rPr lang="en-US" altLang="zh-CN" sz="2000" dirty="0"/>
              <a:t>HTML</a:t>
            </a:r>
            <a:r>
              <a:rPr lang="zh-CN" altLang="en-US" sz="2000" dirty="0"/>
              <a:t>元素。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属性对象属性和方法示例：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>
                <a:hlinkClick r:id="rId4"/>
              </a:rPr>
              <a:t>attr</a:t>
            </a:r>
            <a:r>
              <a:rPr lang="en-US" u="sng" dirty="0">
                <a:hlinkClick r:id="rId4"/>
              </a:rPr>
              <a:t>.name 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i="1" u="sng" dirty="0" err="1">
                <a:hlinkClick r:id="rId5"/>
              </a:rPr>
              <a:t>attr</a:t>
            </a:r>
            <a:r>
              <a:rPr lang="en-US" u="sng" dirty="0" err="1">
                <a:hlinkClick r:id="rId5"/>
              </a:rPr>
              <a:t>.value</a:t>
            </a:r>
            <a:r>
              <a:rPr lang="en-US" u="sng" dirty="0">
                <a:hlinkClick r:id="rId5"/>
              </a:rPr>
              <a:t> </a:t>
            </a:r>
            <a:endParaRPr lang="en-US" u="sng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086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493954" cy="462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 </a:t>
            </a:r>
            <a:r>
              <a:rPr lang="zh-CN" altLang="en-US" sz="2300" dirty="0">
                <a:sym typeface="+mn-ea"/>
                <a:hlinkClick r:id="rId3"/>
              </a:rPr>
              <a:t>事件对象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HTML DOM </a:t>
            </a:r>
            <a:r>
              <a:rPr lang="zh-CN" altLang="en-US" sz="2000" dirty="0"/>
              <a:t>事件允许</a:t>
            </a:r>
            <a:r>
              <a:rPr lang="en-US" sz="2000" dirty="0" err="1"/>
              <a:t>Javascript</a:t>
            </a:r>
            <a:r>
              <a:rPr lang="zh-CN" altLang="en-US" sz="2000" dirty="0"/>
              <a:t>在</a:t>
            </a:r>
            <a:r>
              <a:rPr lang="en-US" sz="2000" dirty="0"/>
              <a:t>HTML</a:t>
            </a:r>
            <a:r>
              <a:rPr lang="zh-CN" altLang="en-US" sz="2000" dirty="0"/>
              <a:t>文档元素中注册不同事件处理程序。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鼠标事件、键盘事件、框架</a:t>
            </a:r>
            <a:r>
              <a:rPr lang="en-US" altLang="zh-CN" sz="2300" dirty="0">
                <a:sym typeface="+mn-ea"/>
              </a:rPr>
              <a:t>/</a:t>
            </a:r>
            <a:r>
              <a:rPr lang="zh-CN" altLang="en-US" sz="2300" dirty="0">
                <a:sym typeface="+mn-ea"/>
              </a:rPr>
              <a:t>对象事件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表单事件、剪贴板事件、打印事件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拖动事件、多媒体（</a:t>
            </a:r>
            <a:r>
              <a:rPr lang="en-US" altLang="zh-CN" sz="2300" dirty="0">
                <a:sym typeface="+mn-ea"/>
              </a:rPr>
              <a:t>Media</a:t>
            </a:r>
            <a:r>
              <a:rPr lang="zh-CN" altLang="en-US" sz="2300" dirty="0">
                <a:sym typeface="+mn-ea"/>
              </a:rPr>
              <a:t>）事件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动画事件、过渡事件、其它事件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0571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65379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DOM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HTML </a:t>
            </a:r>
            <a:r>
              <a:rPr lang="zh-CN" altLang="en-US" sz="2300" dirty="0">
                <a:sym typeface="+mn-ea"/>
              </a:rPr>
              <a:t>元素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2"/>
              </a:rPr>
              <a:t>示例</a:t>
            </a:r>
            <a:r>
              <a:rPr lang="en-US" altLang="zh-CN" sz="2300" dirty="0">
                <a:sym typeface="+mn-ea"/>
                <a:hlinkClick r:id="rId2"/>
              </a:rPr>
              <a:t>1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HTML </a:t>
            </a:r>
            <a:r>
              <a:rPr lang="zh-CN" altLang="en-US" sz="2300" dirty="0">
                <a:sym typeface="+mn-ea"/>
              </a:rPr>
              <a:t>属性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3"/>
              </a:rPr>
              <a:t>示例</a:t>
            </a:r>
            <a:r>
              <a:rPr lang="en-US" altLang="zh-CN" sz="2300" dirty="0">
                <a:sym typeface="+mn-ea"/>
                <a:hlinkClick r:id="rId3"/>
              </a:rPr>
              <a:t>1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CSS </a:t>
            </a:r>
            <a:r>
              <a:rPr lang="zh-CN" altLang="en-US" sz="2300" dirty="0">
                <a:sym typeface="+mn-ea"/>
              </a:rPr>
              <a:t>样式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4"/>
              </a:rPr>
              <a:t>示例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能够对页面中的所有事件做出反应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5"/>
              </a:rPr>
              <a:t>示例</a:t>
            </a:r>
            <a:endParaRPr lang="zh-CN" altLang="en-US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19532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3.3.4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65379" cy="435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BOM 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altLang="zh-CN" sz="2300" b="1" dirty="0">
                <a:sym typeface="+mn-ea"/>
              </a:rPr>
              <a:t>B</a:t>
            </a:r>
            <a:r>
              <a:rPr lang="en-US" altLang="zh-CN" sz="2300" dirty="0">
                <a:sym typeface="+mn-ea"/>
              </a:rPr>
              <a:t>rowser </a:t>
            </a:r>
            <a:r>
              <a:rPr lang="en-US" altLang="zh-CN" sz="2300" b="1" dirty="0">
                <a:sym typeface="+mn-ea"/>
              </a:rPr>
              <a:t>O</a:t>
            </a:r>
            <a:r>
              <a:rPr lang="en-US" altLang="zh-CN" sz="2300" dirty="0">
                <a:sym typeface="+mn-ea"/>
              </a:rPr>
              <a:t>bject </a:t>
            </a:r>
            <a:r>
              <a:rPr lang="en-US" altLang="zh-CN" sz="2300" b="1" dirty="0">
                <a:sym typeface="+mn-ea"/>
              </a:rPr>
              <a:t>M</a:t>
            </a:r>
            <a:r>
              <a:rPr lang="en-US" altLang="zh-CN" sz="2300" dirty="0">
                <a:sym typeface="+mn-ea"/>
              </a:rPr>
              <a:t>odel (BOM)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Window</a:t>
            </a:r>
            <a:r>
              <a:rPr lang="zh-CN" altLang="en-US" sz="2300" dirty="0">
                <a:sym typeface="+mn-ea"/>
              </a:rPr>
              <a:t>对象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所有浏览器都支持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对象。它表示浏览器窗口。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所有 </a:t>
            </a: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全局对象、函数以及变量均自动成为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对象的成员。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全局变量是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对象的属性。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全局函数是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对象的方法。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甚至 </a:t>
            </a:r>
            <a:r>
              <a:rPr lang="en-US" altLang="zh-CN" sz="2000" dirty="0">
                <a:sym typeface="+mn-ea"/>
              </a:rPr>
              <a:t>HTML DOM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也是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对象的属性之一：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4698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3.3.4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36817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Window Screen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window.screen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对象包含有关用户屏幕的信息。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宽度、高度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3"/>
              </a:rPr>
              <a:t>Window Location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获得当前页面的地址 </a:t>
            </a:r>
            <a:r>
              <a:rPr lang="en-US" altLang="zh-CN" sz="2000" dirty="0">
                <a:sym typeface="+mn-ea"/>
              </a:rPr>
              <a:t>(URL)</a:t>
            </a:r>
            <a:r>
              <a:rPr lang="zh-CN" altLang="en-US" sz="2000" dirty="0">
                <a:sym typeface="+mn-ea"/>
              </a:rPr>
              <a:t>，并把浏览器重定向到新的页面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4"/>
              </a:rPr>
              <a:t>Window History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包含浏览器的历史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5"/>
              </a:rPr>
              <a:t>Window Navigator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浏览器信息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1902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3.3.4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93967" cy="435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2"/>
              </a:rPr>
              <a:t>弹窗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创建三种消息框：警告框、确认框、提示框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en-US" sz="2000" dirty="0">
                <a:sym typeface="+mn-ea"/>
              </a:rPr>
              <a:t>alert() 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en-US" sz="2000" dirty="0">
                <a:sym typeface="+mn-ea"/>
              </a:rPr>
              <a:t> confirm()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en-US" sz="2000" dirty="0">
                <a:sym typeface="+mn-ea"/>
              </a:rPr>
              <a:t> prompt()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  <a:hlinkClick r:id="rId3"/>
              </a:rPr>
              <a:t>计时事件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一个设定的时间间隔之后来执行代码</a:t>
            </a:r>
            <a:endParaRPr lang="en-US" altLang="zh-CN" sz="2000" dirty="0">
              <a:sym typeface="+mn-ea"/>
              <a:hlinkClick r:id="rId4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en-US" sz="2000" dirty="0">
                <a:sym typeface="+mn-ea"/>
                <a:hlinkClick r:id="rId5"/>
              </a:rPr>
              <a:t>setInterval() </a:t>
            </a:r>
            <a:r>
              <a:rPr lang="zh-CN" altLang="en-US" sz="2000" dirty="0">
                <a:sym typeface="+mn-ea"/>
              </a:rPr>
              <a:t>和 </a:t>
            </a:r>
            <a:r>
              <a:rPr lang="en-US" altLang="en-US" sz="2000" dirty="0" err="1">
                <a:sym typeface="+mn-ea"/>
              </a:rPr>
              <a:t>setTimeout</a:t>
            </a:r>
            <a:r>
              <a:rPr lang="en-US" altLang="en-US" sz="2000" dirty="0">
                <a:sym typeface="+mn-ea"/>
              </a:rPr>
              <a:t>()</a:t>
            </a:r>
            <a:endParaRPr lang="zh-CN" altLang="en-US" sz="2000" dirty="0">
              <a:sym typeface="+mn-ea"/>
              <a:hlinkClick r:id="rId4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6"/>
              </a:rPr>
              <a:t> Cookies</a:t>
            </a:r>
            <a:endParaRPr lang="en-US" altLang="zh-CN" sz="2300" dirty="0">
              <a:sym typeface="+mn-ea"/>
              <a:hlinkClick r:id="rId4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可以使用 </a:t>
            </a:r>
            <a:r>
              <a:rPr lang="en-US" sz="2000" b="1" dirty="0" err="1"/>
              <a:t>document.cookie</a:t>
            </a:r>
            <a:r>
              <a:rPr lang="en-US" sz="2000" dirty="0"/>
              <a:t> </a:t>
            </a:r>
            <a:r>
              <a:rPr lang="zh-CN" altLang="en-US" sz="2000" dirty="0"/>
              <a:t>属性来创建 、读取、及删除 </a:t>
            </a:r>
            <a:r>
              <a:rPr lang="en-US" sz="2000" dirty="0"/>
              <a:t>cookies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981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3.1.1 HTML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418802"/>
            <a:ext cx="871540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2662" y="1928802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适用于大多数 </a:t>
            </a:r>
            <a:r>
              <a:rPr lang="en-US" altLang="zh-CN" dirty="0"/>
              <a:t>HTML </a:t>
            </a:r>
            <a:r>
              <a:rPr lang="zh-CN" altLang="en-US" dirty="0"/>
              <a:t>元素的属性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66910" y="2493152"/>
          <a:ext cx="8072494" cy="2328243"/>
        </p:xfrm>
        <a:graphic>
          <a:graphicData uri="http://schemas.openxmlformats.org/drawingml/2006/table">
            <a:tbl>
              <a:tblPr/>
              <a:tblGrid>
                <a:gridCol w="1210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1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02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solidFill>
                            <a:srgbClr val="FFFFFF"/>
                          </a:solidFill>
                        </a:rPr>
                        <a:t>属性</a:t>
                      </a:r>
                    </a:p>
                  </a:txBody>
                  <a:tcPr marL="27053" marR="27053" marT="27053" marB="2705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solidFill>
                            <a:srgbClr val="FFFFFF"/>
                          </a:solidFill>
                        </a:rPr>
                        <a:t>描述</a:t>
                      </a:r>
                    </a:p>
                  </a:txBody>
                  <a:tcPr marL="27053" marR="27053" marT="27053" marB="2705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115">
                <a:tc>
                  <a:txBody>
                    <a:bodyPr/>
                    <a:lstStyle/>
                    <a:p>
                      <a:pPr fontAlgn="t"/>
                      <a:r>
                        <a:rPr lang="en-US" sz="1700"/>
                        <a:t>class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/>
                        <a:t>为</a:t>
                      </a:r>
                      <a:r>
                        <a:rPr lang="en-US" altLang="zh-CN" sz="1700"/>
                        <a:t>html</a:t>
                      </a:r>
                      <a:r>
                        <a:rPr lang="zh-CN" altLang="en-US" sz="1700"/>
                        <a:t>元素定义一个或多个类名（</a:t>
                      </a:r>
                      <a:r>
                        <a:rPr lang="en-US" altLang="zh-CN" sz="1700"/>
                        <a:t>classname</a:t>
                      </a:r>
                      <a:r>
                        <a:rPr lang="zh-CN" altLang="en-US" sz="1700"/>
                        <a:t>）</a:t>
                      </a:r>
                      <a:r>
                        <a:rPr lang="en-US" altLang="zh-CN" sz="1700"/>
                        <a:t>(</a:t>
                      </a:r>
                      <a:r>
                        <a:rPr lang="zh-CN" altLang="en-US" sz="1700"/>
                        <a:t>类名从样式文件引入</a:t>
                      </a:r>
                      <a:r>
                        <a:rPr lang="en-US" altLang="zh-CN" sz="1700"/>
                        <a:t>)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/>
                        <a:t>id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/>
                        <a:t>定义元素的唯一</a:t>
                      </a:r>
                      <a:r>
                        <a:rPr lang="en-US" altLang="zh-CN" sz="1700"/>
                        <a:t>id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/>
                        <a:t>style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 dirty="0"/>
                        <a:t>规定元素的行内样式（</a:t>
                      </a:r>
                      <a:r>
                        <a:rPr lang="en-US" sz="1700" dirty="0"/>
                        <a:t>inline style）</a:t>
                      </a:r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title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/>
                        <a:t>描述了元素的额外信息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作为工具条使用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238348" y="4857761"/>
            <a:ext cx="528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更多标准属性说明： </a:t>
            </a:r>
            <a:r>
              <a:rPr lang="en-US" altLang="zh-CN" u="sng" dirty="0">
                <a:hlinkClick r:id="rId2"/>
              </a:rPr>
              <a:t>HTML </a:t>
            </a:r>
            <a:r>
              <a:rPr lang="zh-CN" altLang="en-US" u="sng" dirty="0">
                <a:hlinkClick r:id="rId2"/>
              </a:rPr>
              <a:t>标准属性参考手册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947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79667" cy="542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jQuery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是一个</a:t>
            </a: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函数库。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是一个轻量级的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写的少，做的多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的</a:t>
            </a: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库。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库包含以下功能：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HTML </a:t>
            </a:r>
            <a:r>
              <a:rPr lang="zh-CN" altLang="en-US" dirty="0">
                <a:sym typeface="+mn-ea"/>
              </a:rPr>
              <a:t>元素选取与操作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CSS </a:t>
            </a:r>
            <a:r>
              <a:rPr lang="zh-CN" altLang="en-US" dirty="0">
                <a:sym typeface="+mn-ea"/>
              </a:rPr>
              <a:t>操作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HTML </a:t>
            </a:r>
            <a:r>
              <a:rPr lang="zh-CN" altLang="en-US" dirty="0">
                <a:sym typeface="+mn-ea"/>
              </a:rPr>
              <a:t>事件函数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JavaScript </a:t>
            </a:r>
            <a:r>
              <a:rPr lang="zh-CN" altLang="en-US" dirty="0">
                <a:sym typeface="+mn-ea"/>
              </a:rPr>
              <a:t>特效和动画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HTML DOM </a:t>
            </a:r>
            <a:r>
              <a:rPr lang="zh-CN" altLang="en-US" dirty="0">
                <a:sym typeface="+mn-ea"/>
              </a:rPr>
              <a:t>遍历和修改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AJAX  </a:t>
            </a:r>
            <a:r>
              <a:rPr lang="zh-CN" altLang="en-US" dirty="0">
                <a:sym typeface="+mn-ea"/>
              </a:rPr>
              <a:t>以及其它</a:t>
            </a:r>
            <a:r>
              <a:rPr lang="en-US" altLang="zh-CN" dirty="0">
                <a:sym typeface="+mn-ea"/>
              </a:rPr>
              <a:t> Utilities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dirty="0">
                <a:sym typeface="+mn-ea"/>
              </a:rPr>
              <a:t>除此之外，</a:t>
            </a: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还提供了大量的插件。</a:t>
            </a: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2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9416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jQquery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开发版和发布版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发布版是被精简和压缩的，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部署方式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放在自己的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服务器上</a:t>
            </a:r>
            <a:endParaRPr lang="en-US" altLang="zh-CN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="jquery-1.10.2.min.js"&gt;&lt;/script&gt;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从</a:t>
            </a:r>
            <a:r>
              <a:rPr lang="en-US" altLang="zh-CN" sz="2000" dirty="0">
                <a:sym typeface="+mn-ea"/>
              </a:rPr>
              <a:t>CDN</a:t>
            </a:r>
            <a:r>
              <a:rPr lang="zh-CN" altLang="en-US" sz="2000" dirty="0">
                <a:sym typeface="+mn-ea"/>
              </a:rPr>
              <a:t>中载入</a:t>
            </a:r>
            <a:r>
              <a:rPr lang="en-US" altLang="en-US" sz="2000" dirty="0" err="1">
                <a:sym typeface="+mn-ea"/>
              </a:rPr>
              <a:t>jQuery</a:t>
            </a:r>
            <a:endParaRPr lang="en-US" altLang="en-US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</a:t>
            </a:r>
            <a:r>
              <a:rPr lang="en-US" sz="1600" dirty="0">
                <a:hlinkClick r:id="rId3"/>
              </a:rPr>
              <a:t>http://libs.baidu.com/jquery/1.10.2/jquery.min.js</a:t>
            </a:r>
            <a:r>
              <a:rPr lang="en-US" sz="2000" dirty="0"/>
              <a:t>&gt;</a:t>
            </a: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1600" dirty="0"/>
              <a:t>&lt;/script&gt;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2296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313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jQuery 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语法是通过选取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元素，并对选取的元素执行某些操作。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基础语法： </a:t>
            </a:r>
            <a:r>
              <a:rPr lang="en-US" altLang="zh-CN" sz="2000" dirty="0">
                <a:sym typeface="+mn-ea"/>
              </a:rPr>
              <a:t>$(selector).action()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美元符号定义 </a:t>
            </a:r>
            <a:r>
              <a:rPr lang="en-US" altLang="zh-CN" sz="2000" dirty="0">
                <a:sym typeface="+mn-ea"/>
              </a:rPr>
              <a:t>jQuery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选择符（</a:t>
            </a:r>
            <a:r>
              <a:rPr lang="en-US" altLang="zh-CN" sz="2000" dirty="0">
                <a:sym typeface="+mn-ea"/>
              </a:rPr>
              <a:t>selector</a:t>
            </a:r>
            <a:r>
              <a:rPr lang="zh-CN" altLang="en-US" sz="2000" dirty="0">
                <a:sym typeface="+mn-ea"/>
              </a:rPr>
              <a:t>）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查询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和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查找</a:t>
            </a:r>
            <a:r>
              <a:rPr lang="en-US" altLang="zh-CN" sz="2000" dirty="0">
                <a:sym typeface="+mn-ea"/>
              </a:rPr>
              <a:t>" HTML </a:t>
            </a:r>
            <a:r>
              <a:rPr lang="zh-CN" altLang="en-US" sz="2000" dirty="0">
                <a:sym typeface="+mn-ea"/>
              </a:rPr>
              <a:t>元素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action() </a:t>
            </a:r>
            <a:r>
              <a:rPr lang="zh-CN" altLang="en-US" sz="2000" dirty="0">
                <a:sym typeface="+mn-ea"/>
              </a:rPr>
              <a:t>执行对元素的操作</a:t>
            </a:r>
          </a:p>
        </p:txBody>
      </p:sp>
    </p:spTree>
    <p:extLst>
      <p:ext uri="{BB962C8B-B14F-4D97-AF65-F5344CB8AC3E}">
        <p14:creationId xmlns:p14="http://schemas.microsoft.com/office/powerpoint/2010/main" val="1435870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279642" cy="364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jQuery 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基础语法： </a:t>
            </a:r>
            <a:r>
              <a:rPr lang="en-US" altLang="zh-CN" sz="2000" dirty="0">
                <a:sym typeface="+mn-ea"/>
              </a:rPr>
              <a:t>$(selector).action()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实例</a:t>
            </a:r>
            <a:r>
              <a:rPr lang="en-US" altLang="zh-CN" sz="2000" dirty="0">
                <a:sym typeface="+mn-ea"/>
              </a:rPr>
              <a:t>: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$(this).hide() - </a:t>
            </a:r>
            <a:r>
              <a:rPr lang="zh-CN" altLang="en-US" sz="2000" dirty="0">
                <a:sym typeface="+mn-ea"/>
              </a:rPr>
              <a:t>隐藏当前元素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$("p").hide()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&lt;p&gt; </a:t>
            </a:r>
            <a:r>
              <a:rPr lang="zh-CN" altLang="en-US" sz="2000" dirty="0">
                <a:sym typeface="+mn-ea"/>
              </a:rPr>
              <a:t>元素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$("p .test").hide()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class="test"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&lt;p&gt; </a:t>
            </a:r>
            <a:r>
              <a:rPr lang="zh-CN" altLang="en-US" sz="2000" dirty="0">
                <a:sym typeface="+mn-ea"/>
              </a:rPr>
              <a:t>元素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$(“#test”).hide()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id=“test” </a:t>
            </a:r>
            <a:r>
              <a:rPr lang="zh-CN" altLang="en-US" sz="2000" dirty="0">
                <a:sym typeface="+mn-ea"/>
              </a:rPr>
              <a:t>的元素</a:t>
            </a:r>
          </a:p>
        </p:txBody>
      </p:sp>
    </p:spTree>
    <p:extLst>
      <p:ext uri="{BB962C8B-B14F-4D97-AF65-F5344CB8AC3E}">
        <p14:creationId xmlns:p14="http://schemas.microsoft.com/office/powerpoint/2010/main" val="1369129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365367" cy="390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jQuery 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为了防止文档在完全加载（就绪）之前运行 </a:t>
            </a:r>
            <a:r>
              <a:rPr lang="en-US" altLang="zh-CN" sz="2000" dirty="0"/>
              <a:t>jQuery </a:t>
            </a:r>
            <a:r>
              <a:rPr lang="zh-CN" altLang="en-US" sz="2000" dirty="0"/>
              <a:t>代码，所有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  <a:r>
              <a:rPr lang="zh-CN" altLang="en-US" sz="2000" dirty="0"/>
              <a:t>函数需位于一个 </a:t>
            </a:r>
            <a:r>
              <a:rPr lang="en-US" sz="2000" dirty="0"/>
              <a:t>document ready </a:t>
            </a:r>
            <a:r>
              <a:rPr lang="zh-CN" altLang="en-US" sz="2000" dirty="0"/>
              <a:t>函数中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$(document).ready(function(){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   </a:t>
            </a:r>
            <a:r>
              <a:rPr lang="en-US" sz="2000" i="1" dirty="0"/>
              <a:t>// </a:t>
            </a:r>
            <a:r>
              <a:rPr lang="en-US" sz="2000" i="1" dirty="0" err="1"/>
              <a:t>jQuery</a:t>
            </a:r>
            <a:r>
              <a:rPr lang="en-US" sz="2000" i="1" dirty="0"/>
              <a:t> methods go here...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});</a:t>
            </a: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94166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293929" cy="49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jQuery </a:t>
            </a:r>
            <a:r>
              <a:rPr lang="zh-CN" altLang="en-US" sz="2300" dirty="0">
                <a:sym typeface="+mn-ea"/>
                <a:hlinkClick r:id="rId2"/>
              </a:rPr>
              <a:t>选择器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元素选择器：基于元素名选择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000" dirty="0"/>
              <a:t>$(document).ready(function(){</a:t>
            </a:r>
            <a:br>
              <a:rPr lang="en-US" sz="2000" dirty="0"/>
            </a:br>
            <a:r>
              <a:rPr lang="en-US" sz="2000" dirty="0"/>
              <a:t>  $("button").click(function(){</a:t>
            </a:r>
            <a:br>
              <a:rPr lang="en-US" sz="2000" dirty="0"/>
            </a:br>
            <a:r>
              <a:rPr lang="en-US" sz="2000" dirty="0"/>
              <a:t>    $("p").hide();</a:t>
            </a:r>
            <a:br>
              <a:rPr lang="en-US" sz="2000" dirty="0"/>
            </a:br>
            <a:r>
              <a:rPr lang="en-US" sz="2000" dirty="0"/>
              <a:t>  });</a:t>
            </a:r>
            <a:br>
              <a:rPr lang="en-US" sz="2000" dirty="0"/>
            </a:br>
            <a:r>
              <a:rPr lang="en-US" sz="2000" dirty="0"/>
              <a:t>});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#id </a:t>
            </a:r>
            <a:r>
              <a:rPr lang="zh-CN" altLang="en-US" sz="2000" dirty="0"/>
              <a:t>选择器：通过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元素的 </a:t>
            </a:r>
            <a:r>
              <a:rPr lang="en-US" altLang="zh-CN" sz="2000" dirty="0"/>
              <a:t>id </a:t>
            </a:r>
            <a:r>
              <a:rPr lang="zh-CN" altLang="en-US" sz="2000" dirty="0"/>
              <a:t>属性选取指定的元素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.class </a:t>
            </a:r>
            <a:r>
              <a:rPr lang="zh-CN" altLang="en-US" sz="2000" dirty="0"/>
              <a:t>选择器：通过指定的 </a:t>
            </a:r>
            <a:r>
              <a:rPr lang="en-US" altLang="zh-CN" sz="2000" dirty="0"/>
              <a:t>class </a:t>
            </a:r>
            <a:r>
              <a:rPr lang="zh-CN" altLang="en-US" sz="2000" dirty="0"/>
              <a:t>查找元素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1190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159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jQuery </a:t>
            </a:r>
            <a:r>
              <a:rPr lang="zh-CN" altLang="en-US" sz="2300" dirty="0">
                <a:sym typeface="+mn-ea"/>
                <a:hlinkClick r:id="rId2"/>
              </a:rPr>
              <a:t>选择器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hlinkClick r:id="rId3"/>
              </a:rPr>
              <a:t>综合示例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8439" y="1591737"/>
            <a:ext cx="7620024" cy="4512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7093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314" y="1393332"/>
            <a:ext cx="8786842" cy="510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7552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1357298"/>
            <a:ext cx="7215238" cy="524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3508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32" y="1500175"/>
            <a:ext cx="9264592" cy="43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919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3.1.1 HTML</a:t>
            </a:r>
            <a:r>
              <a:rPr lang="zh-CN" altLang="en-US" b="0" kern="1800" dirty="0">
                <a:latin typeface="Times New Roman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323800"/>
            <a:ext cx="11236779" cy="540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语法不区分大小写，但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推荐使用小写字母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注释，以“</a:t>
            </a:r>
            <a:r>
              <a:rPr lang="en-US" altLang="zh-CN" sz="2000" dirty="0">
                <a:solidFill>
                  <a:srgbClr val="FF0000"/>
                </a:solidFill>
              </a:rPr>
              <a:t>&lt;!--</a:t>
            </a:r>
            <a:r>
              <a:rPr lang="zh-CN" altLang="en-US" sz="2000" dirty="0">
                <a:sym typeface="+mn-ea"/>
              </a:rPr>
              <a:t>”开始，以“</a:t>
            </a:r>
            <a:r>
              <a:rPr lang="en-US" altLang="zh-CN" sz="2000" dirty="0">
                <a:solidFill>
                  <a:srgbClr val="FF0000"/>
                </a:solidFill>
              </a:rPr>
              <a:t>--&gt;</a:t>
            </a:r>
            <a:r>
              <a:rPr lang="zh-CN" altLang="en-US" sz="2000" dirty="0">
                <a:sym typeface="+mn-ea"/>
              </a:rPr>
              <a:t>”结束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示例：</a:t>
            </a:r>
            <a:r>
              <a:rPr lang="en-US" altLang="zh-CN" sz="2000" dirty="0"/>
              <a:t> &lt;!--    </a:t>
            </a:r>
            <a:r>
              <a:rPr lang="zh-CN" altLang="en-US" sz="2000" dirty="0"/>
              <a:t>注释内容</a:t>
            </a:r>
            <a:r>
              <a:rPr lang="en-US" altLang="zh-CN" sz="2000" dirty="0"/>
              <a:t>    --&gt;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实体字符：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一些字符在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中拥有特殊的含义，例如</a:t>
            </a:r>
            <a:r>
              <a:rPr lang="zh-CN" altLang="en-US" sz="2000" dirty="0"/>
              <a:t>在 </a:t>
            </a:r>
            <a:r>
              <a:rPr lang="en-US" altLang="zh-CN" sz="2000" dirty="0"/>
              <a:t>HTML </a:t>
            </a:r>
            <a:r>
              <a:rPr lang="zh-CN" altLang="en-US" sz="2000" dirty="0"/>
              <a:t>中不能使用小于号（</a:t>
            </a:r>
            <a:r>
              <a:rPr lang="en-US" altLang="zh-CN" sz="2000" dirty="0"/>
              <a:t>&lt;</a:t>
            </a:r>
            <a:r>
              <a:rPr lang="zh-CN" altLang="en-US" sz="2000" dirty="0"/>
              <a:t>）和大于号（</a:t>
            </a:r>
            <a:r>
              <a:rPr lang="en-US" altLang="zh-CN" sz="2000" dirty="0"/>
              <a:t>&gt;</a:t>
            </a:r>
            <a:r>
              <a:rPr lang="zh-CN" altLang="en-US" sz="2000" dirty="0"/>
              <a:t>），这是因为浏览器会误认为它们是标签。如果希望正确地显示预留字符，我们必须在 </a:t>
            </a:r>
            <a:r>
              <a:rPr lang="en-US" sz="2000" dirty="0"/>
              <a:t>HTML </a:t>
            </a:r>
            <a:r>
              <a:rPr lang="zh-CN" altLang="en-US" sz="2000" dirty="0"/>
              <a:t>源代码中使用</a:t>
            </a:r>
            <a:r>
              <a:rPr lang="zh-CN" altLang="en-US" sz="2000" dirty="0">
                <a:solidFill>
                  <a:srgbClr val="FF0000"/>
                </a:solidFill>
              </a:rPr>
              <a:t>字符实体</a:t>
            </a:r>
            <a:r>
              <a:rPr lang="zh-CN" altLang="en-US" sz="2000" dirty="0"/>
              <a:t>（</a:t>
            </a:r>
            <a:r>
              <a:rPr lang="en-US" sz="2000" dirty="0"/>
              <a:t>character entities）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空格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sz="2000" dirty="0"/>
              <a:t> &amp;</a:t>
            </a:r>
            <a:r>
              <a:rPr lang="en-US" sz="2000" dirty="0" err="1"/>
              <a:t>nbsp</a:t>
            </a:r>
            <a:r>
              <a:rPr lang="zh-CN" altLang="en-US" sz="2000" dirty="0"/>
              <a:t>； </a:t>
            </a:r>
            <a:r>
              <a:rPr lang="en-US" altLang="zh-CN" sz="2000" dirty="0">
                <a:solidFill>
                  <a:srgbClr val="FF0000"/>
                </a:solidFill>
              </a:rPr>
              <a:t>&lt;</a:t>
            </a:r>
            <a:r>
              <a:rPr lang="zh-CN" altLang="en-US" sz="2000" dirty="0"/>
              <a:t>：</a:t>
            </a:r>
            <a:r>
              <a:rPr lang="en-US" sz="2000" dirty="0"/>
              <a:t> &amp;</a:t>
            </a:r>
            <a:r>
              <a:rPr lang="en-US" sz="2000" dirty="0" err="1"/>
              <a:t>lt</a:t>
            </a:r>
            <a:r>
              <a:rPr lang="en-US" sz="2000" dirty="0"/>
              <a:t>;  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zh-CN" altLang="en-US" sz="2000" dirty="0"/>
              <a:t>：</a:t>
            </a:r>
            <a:r>
              <a:rPr lang="en-US" sz="2000" dirty="0"/>
              <a:t> &amp;</a:t>
            </a:r>
            <a:r>
              <a:rPr lang="en-US" sz="2000" dirty="0" err="1"/>
              <a:t>gt</a:t>
            </a:r>
            <a:r>
              <a:rPr lang="en-US" sz="2000" dirty="0"/>
              <a:t>;  </a:t>
            </a:r>
            <a:r>
              <a:rPr lang="en-US" altLang="zh-CN" sz="2000" dirty="0">
                <a:solidFill>
                  <a:srgbClr val="FF0000"/>
                </a:solidFill>
              </a:rPr>
              <a:t>&amp;</a:t>
            </a:r>
            <a:r>
              <a:rPr lang="zh-CN" altLang="en-US" sz="2000" dirty="0"/>
              <a:t>：</a:t>
            </a:r>
            <a:r>
              <a:rPr lang="en-US" sz="2000" dirty="0"/>
              <a:t> &amp;amp;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双引号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sz="2000" dirty="0"/>
              <a:t> &amp;</a:t>
            </a:r>
            <a:r>
              <a:rPr lang="en-US" sz="2000" dirty="0" err="1"/>
              <a:t>quot</a:t>
            </a:r>
            <a:r>
              <a:rPr lang="zh-CN" altLang="en-US" sz="2000" dirty="0"/>
              <a:t>；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6779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8" y="1223784"/>
            <a:ext cx="7215206" cy="547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45451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159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jQuery </a:t>
            </a:r>
            <a:r>
              <a:rPr lang="zh-CN" altLang="en-US" sz="2300" dirty="0">
                <a:sym typeface="+mn-ea"/>
                <a:hlinkClick r:id="rId2"/>
              </a:rPr>
              <a:t>事件方法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大多数 </a:t>
            </a:r>
            <a:r>
              <a:rPr lang="en-US" sz="2000" dirty="0"/>
              <a:t>DOM </a:t>
            </a:r>
            <a:r>
              <a:rPr lang="zh-CN" altLang="en-US" sz="2000" dirty="0"/>
              <a:t>事件都有一个等效的 </a:t>
            </a:r>
            <a:r>
              <a:rPr lang="en-US" sz="2000" dirty="0"/>
              <a:t>jQuery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zh-CN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197" y="2706946"/>
            <a:ext cx="9829993" cy="311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7764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56" y="1514464"/>
            <a:ext cx="10689077" cy="4443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946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324" y="1223784"/>
            <a:ext cx="7987162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3185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0482" y="1214422"/>
            <a:ext cx="8916113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21437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076" y="1428737"/>
            <a:ext cx="9577710" cy="15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62899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3.3.5 </a:t>
            </a:r>
            <a:r>
              <a:rPr lang="en-US" altLang="zh-CN" dirty="0"/>
              <a:t>JavaScript</a:t>
            </a:r>
            <a:r>
              <a:rPr lang="zh-CN" altLang="en-US" dirty="0"/>
              <a:t>常用框架库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8"/>
            <a:ext cx="8507730" cy="5522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UI</a:t>
            </a:r>
            <a:r>
              <a:rPr lang="zh-CN" altLang="en-US" sz="2300" dirty="0">
                <a:sym typeface="+mn-ea"/>
              </a:rPr>
              <a:t>库：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 err="1">
                <a:sym typeface="+mn-ea"/>
              </a:rPr>
              <a:t>jQueryUI</a:t>
            </a:r>
            <a:r>
              <a:rPr lang="en-US" altLang="zh-CN" dirty="0">
                <a:sym typeface="+mn-ea"/>
              </a:rPr>
              <a:t> </a:t>
            </a: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  <a:hlinkClick r:id="rId2"/>
              </a:rPr>
              <a:t>DEMO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 err="1">
                <a:sym typeface="+mn-ea"/>
              </a:rPr>
              <a:t>ExtJS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</a:rPr>
              <a:t>Dojo</a:t>
            </a: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可视化库：</a:t>
            </a:r>
            <a:r>
              <a:rPr lang="en-US" altLang="zh-CN" sz="2000" dirty="0" err="1">
                <a:sym typeface="+mn-ea"/>
              </a:rPr>
              <a:t>highchart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  <a:hlinkClick r:id="rId3"/>
              </a:rPr>
              <a:t>echart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MVVM</a:t>
            </a:r>
            <a:r>
              <a:rPr lang="zh-CN" altLang="en-US" sz="2300" dirty="0">
                <a:sym typeface="+mn-ea"/>
              </a:rPr>
              <a:t>框架：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>
                <a:sym typeface="+mn-ea"/>
                <a:hlinkClick r:id="rId4"/>
              </a:rPr>
              <a:t>AngularJS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dirty="0" err="1"/>
              <a:t>vue</a:t>
            </a:r>
            <a:endParaRPr 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/>
              <a:t>react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dirty="0" err="1"/>
              <a:t>knockoutjs</a:t>
            </a: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459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3.3.6 </a:t>
            </a:r>
            <a:r>
              <a:rPr lang="en-US" altLang="zh-CN" dirty="0"/>
              <a:t>JavaScript</a:t>
            </a:r>
            <a:r>
              <a:rPr lang="zh-CN" altLang="en-US" dirty="0"/>
              <a:t>的其它应用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588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用于服务器端开发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Node.js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300" dirty="0">
                <a:sym typeface="+mn-ea"/>
              </a:rPr>
              <a:t>用于</a:t>
            </a:r>
            <a:r>
              <a:rPr lang="en-US" altLang="zh-CN" sz="2300" dirty="0" err="1">
                <a:sym typeface="+mn-ea"/>
              </a:rPr>
              <a:t>WebAPP</a:t>
            </a:r>
            <a:r>
              <a:rPr lang="zh-CN" altLang="en-US" sz="2300" dirty="0">
                <a:sym typeface="+mn-ea"/>
              </a:rPr>
              <a:t>开发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Mobile Angular UI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VUE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React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 jQuery Mobile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400" dirty="0"/>
              <a:t>node-</a:t>
            </a:r>
            <a:r>
              <a:rPr lang="en-US" sz="2400" dirty="0" err="1"/>
              <a:t>webkit</a:t>
            </a:r>
            <a:r>
              <a:rPr lang="zh-CN" altLang="en-US" sz="2400" dirty="0"/>
              <a:t>（桌面程序）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2118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1144</TotalTime>
  <Words>4130</Words>
  <Application>Microsoft Macintosh PowerPoint</Application>
  <PresentationFormat>宽屏</PresentationFormat>
  <Paragraphs>729</Paragraphs>
  <Slides>97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7" baseType="lpstr">
      <vt:lpstr>华文细黑</vt:lpstr>
      <vt:lpstr>宋体</vt:lpstr>
      <vt:lpstr>微软雅黑 Light</vt:lpstr>
      <vt:lpstr>Arial</vt:lpstr>
      <vt:lpstr>Calibri</vt:lpstr>
      <vt:lpstr>courier new</vt:lpstr>
      <vt:lpstr>Times New Roman</vt:lpstr>
      <vt:lpstr>Wingdings</vt:lpstr>
      <vt:lpstr>Wingdings 3</vt:lpstr>
      <vt:lpstr>Office 主题</vt:lpstr>
      <vt:lpstr>PowerPoint 演示文稿</vt:lpstr>
      <vt:lpstr>第3章 Web前端开发技术基础</vt:lpstr>
      <vt:lpstr>第3章 Web前端开发技术基础</vt:lpstr>
      <vt:lpstr>3.1.1 HTML简介</vt:lpstr>
      <vt:lpstr>3.1.2 HTML常用标签</vt:lpstr>
      <vt:lpstr>3.1.1 HTML简介</vt:lpstr>
      <vt:lpstr>3.1.1 HTML简介</vt:lpstr>
      <vt:lpstr>3.1.1 HTML简介</vt:lpstr>
      <vt:lpstr>3.1.1 HTML简介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HTML常用标签</vt:lpstr>
      <vt:lpstr>3.1.2 HTML布局</vt:lpstr>
      <vt:lpstr>3.1.3 HTML表单</vt:lpstr>
      <vt:lpstr>3.1.3 HTML表单</vt:lpstr>
      <vt:lpstr>3.1.3 HTML表单</vt:lpstr>
      <vt:lpstr>3.1.3 HTML表单</vt:lpstr>
      <vt:lpstr>3.1.3 HTML表单</vt:lpstr>
      <vt:lpstr>3.1.2 HTML常用标签</vt:lpstr>
      <vt:lpstr>3.1.4 HTML5</vt:lpstr>
      <vt:lpstr>3.1.4 HTML5</vt:lpstr>
      <vt:lpstr>3.1.4 HTML5</vt:lpstr>
      <vt:lpstr>3.1.4 HTML5</vt:lpstr>
      <vt:lpstr>3.1.4 HTML5</vt:lpstr>
      <vt:lpstr>3.1.4 HTML5</vt:lpstr>
      <vt:lpstr>3.1.4 HTML5</vt:lpstr>
      <vt:lpstr>3.2.1CSS简介</vt:lpstr>
      <vt:lpstr>3.2.1CSS简介</vt:lpstr>
      <vt:lpstr>3.2.1CSS简介</vt:lpstr>
      <vt:lpstr>3.2.1CSS简介</vt:lpstr>
      <vt:lpstr>3.2.1CSS简介</vt:lpstr>
      <vt:lpstr>3.2.2 CSS常用样式属性</vt:lpstr>
      <vt:lpstr>3.2.2 CSS常用样式属性</vt:lpstr>
      <vt:lpstr>3.2.2 CSS常用样式属性</vt:lpstr>
      <vt:lpstr>3.2.2 CSS常用样式属性</vt:lpstr>
      <vt:lpstr>3.2.2 CSS常用样式属性</vt:lpstr>
      <vt:lpstr>3.2.3 CSS选择器</vt:lpstr>
      <vt:lpstr>3.2.3 CSS选择器</vt:lpstr>
      <vt:lpstr>3.2.3 CSS选择器</vt:lpstr>
      <vt:lpstr>3.2.4 CSS定位</vt:lpstr>
      <vt:lpstr>3.2.5 CSS3</vt:lpstr>
      <vt:lpstr>3.2.5 CSS3</vt:lpstr>
      <vt:lpstr>3.2.6 常见CSS框架</vt:lpstr>
      <vt:lpstr>3.3.1 JavaScript简介</vt:lpstr>
      <vt:lpstr>3.3.1 JavaScript简介</vt:lpstr>
      <vt:lpstr>3.3.1 JavaScript简介</vt:lpstr>
      <vt:lpstr>3.3.1 JavaScript简介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3.3.2 JavaScript语言核心</vt:lpstr>
      <vt:lpstr>3.3.3 JavaScript操作DOM</vt:lpstr>
      <vt:lpstr>3.3.3 JavaScript操作DOM</vt:lpstr>
      <vt:lpstr>3.3.3 JavaScript操作DOM</vt:lpstr>
      <vt:lpstr>3.3.3 JavaScript操作DOM</vt:lpstr>
      <vt:lpstr>3.3.3 JavaScript操作DOM</vt:lpstr>
      <vt:lpstr>3.3.3 JavaScript操作DOM</vt:lpstr>
      <vt:lpstr>3.3.3 JavaScript操作DOM</vt:lpstr>
      <vt:lpstr>3.3.3 JavaScript操作DOM</vt:lpstr>
      <vt:lpstr>3.3.3 JavaScript操作DOM</vt:lpstr>
      <vt:lpstr>3.3.4 JavaScript操作BOM</vt:lpstr>
      <vt:lpstr>3.3.4 JavaScript操作BOM</vt:lpstr>
      <vt:lpstr>3.3.4 JavaScript操作BOM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3.3.5 JavaScript常用框架库</vt:lpstr>
      <vt:lpstr>3.3.6 JavaScript的其它应用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2483</cp:lastModifiedBy>
  <cp:revision>124</cp:revision>
  <dcterms:created xsi:type="dcterms:W3CDTF">2015-10-07T04:43:28Z</dcterms:created>
  <dcterms:modified xsi:type="dcterms:W3CDTF">2020-09-27T09:14:42Z</dcterms:modified>
</cp:coreProperties>
</file>